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7"/>
  </p:notesMasterIdLst>
  <p:handoutMasterIdLst>
    <p:handoutMasterId r:id="rId48"/>
  </p:handoutMasterIdLst>
  <p:sldIdLst>
    <p:sldId id="365" r:id="rId2"/>
    <p:sldId id="496" r:id="rId3"/>
    <p:sldId id="475" r:id="rId4"/>
    <p:sldId id="476" r:id="rId5"/>
    <p:sldId id="478" r:id="rId6"/>
    <p:sldId id="528" r:id="rId7"/>
    <p:sldId id="531" r:id="rId8"/>
    <p:sldId id="2147483349" r:id="rId9"/>
    <p:sldId id="530" r:id="rId10"/>
    <p:sldId id="423" r:id="rId11"/>
    <p:sldId id="540" r:id="rId12"/>
    <p:sldId id="533" r:id="rId13"/>
    <p:sldId id="545" r:id="rId14"/>
    <p:sldId id="517" r:id="rId15"/>
    <p:sldId id="537" r:id="rId16"/>
    <p:sldId id="2147483347" r:id="rId17"/>
    <p:sldId id="538" r:id="rId18"/>
    <p:sldId id="539" r:id="rId19"/>
    <p:sldId id="2147483348" r:id="rId20"/>
    <p:sldId id="2147483350" r:id="rId21"/>
    <p:sldId id="541" r:id="rId22"/>
    <p:sldId id="553" r:id="rId23"/>
    <p:sldId id="430" r:id="rId24"/>
    <p:sldId id="542" r:id="rId25"/>
    <p:sldId id="554" r:id="rId26"/>
    <p:sldId id="544" r:id="rId27"/>
    <p:sldId id="555" r:id="rId28"/>
    <p:sldId id="536" r:id="rId29"/>
    <p:sldId id="516" r:id="rId30"/>
    <p:sldId id="556" r:id="rId31"/>
    <p:sldId id="463" r:id="rId32"/>
    <p:sldId id="551" r:id="rId33"/>
    <p:sldId id="557" r:id="rId34"/>
    <p:sldId id="559" r:id="rId35"/>
    <p:sldId id="561" r:id="rId36"/>
    <p:sldId id="560" r:id="rId37"/>
    <p:sldId id="563" r:id="rId38"/>
    <p:sldId id="564" r:id="rId39"/>
    <p:sldId id="565" r:id="rId40"/>
    <p:sldId id="566" r:id="rId41"/>
    <p:sldId id="567" r:id="rId42"/>
    <p:sldId id="441" r:id="rId43"/>
    <p:sldId id="2147483346" r:id="rId44"/>
    <p:sldId id="613" r:id="rId45"/>
    <p:sldId id="3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6"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0033"/>
    <a:srgbClr val="FCFCFD"/>
    <a:srgbClr val="7F1EE7"/>
    <a:srgbClr val="0000A3"/>
    <a:srgbClr val="B81EE7"/>
    <a:srgbClr val="5400AD"/>
    <a:srgbClr val="1D262F"/>
    <a:srgbClr val="2444C8"/>
    <a:srgbClr val="EB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2919" autoAdjust="0"/>
  </p:normalViewPr>
  <p:slideViewPr>
    <p:cSldViewPr snapToGrid="0">
      <p:cViewPr>
        <p:scale>
          <a:sx n="66" d="100"/>
          <a:sy n="66" d="100"/>
        </p:scale>
        <p:origin x="998" y="264"/>
      </p:cViewPr>
      <p:guideLst>
        <p:guide orient="horz" pos="1296"/>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83" d="100"/>
          <a:sy n="83" d="100"/>
        </p:scale>
        <p:origin x="404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b="0" i="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b="0" i="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b="0" i="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D9BD0-4DE0-8340-D90D-8E0861F0C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1E9EFA-8639-9AC5-2481-C1692FC8E460}"/>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CD47268-EDCC-877A-BF68-1EF7114AE9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A7FCEE15-8C47-2836-F49C-79A0E3A09096}"/>
              </a:ext>
            </a:extLst>
          </p:cNvPr>
          <p:cNvSpPr>
            <a:spLocks noGrp="1"/>
          </p:cNvSpPr>
          <p:nvPr>
            <p:ph type="sldNum" sz="quarter" idx="5"/>
          </p:nvPr>
        </p:nvSpPr>
        <p:spPr/>
        <p:txBody>
          <a:bodyPr/>
          <a:lstStyle/>
          <a:p>
            <a:fld id="{A3D89E5F-BEEF-42A1-A57B-E5A736D51194}" type="slidenum">
              <a:rPr lang="en-US" smtClean="0"/>
              <a:pPr/>
              <a:t>15</a:t>
            </a:fld>
            <a:endParaRPr lang="en-US" dirty="0"/>
          </a:p>
        </p:txBody>
      </p:sp>
    </p:spTree>
    <p:extLst>
      <p:ext uri="{BB962C8B-B14F-4D97-AF65-F5344CB8AC3E}">
        <p14:creationId xmlns:p14="http://schemas.microsoft.com/office/powerpoint/2010/main" val="270722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E5713-36CE-55C3-90A3-94D5A1B1BF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00B826-90E8-19EF-664C-2F2C3528C0A6}"/>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AC1B580-E7C8-D1E9-5C7B-69F4BA352D0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3B2F2B2-BFD8-2080-7370-8D9FCD2CB4D3}"/>
              </a:ext>
            </a:extLst>
          </p:cNvPr>
          <p:cNvSpPr>
            <a:spLocks noGrp="1"/>
          </p:cNvSpPr>
          <p:nvPr>
            <p:ph type="sldNum" sz="quarter" idx="5"/>
          </p:nvPr>
        </p:nvSpPr>
        <p:spPr/>
        <p:txBody>
          <a:bodyPr/>
          <a:lstStyle/>
          <a:p>
            <a:fld id="{A3D89E5F-BEEF-42A1-A57B-E5A736D51194}" type="slidenum">
              <a:rPr lang="en-US" smtClean="0"/>
              <a:pPr/>
              <a:t>34</a:t>
            </a:fld>
            <a:endParaRPr lang="en-US" dirty="0"/>
          </a:p>
        </p:txBody>
      </p:sp>
    </p:spTree>
    <p:extLst>
      <p:ext uri="{BB962C8B-B14F-4D97-AF65-F5344CB8AC3E}">
        <p14:creationId xmlns:p14="http://schemas.microsoft.com/office/powerpoint/2010/main" val="311295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9E716-9B41-1515-3BCC-264F47D46F0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3DE6ADA-7DE5-F3C1-8AB4-982195DA8E2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AB37A538-74D5-4F33-006F-2758C0A6105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DCCE4B2-ED5F-3001-E35E-26FCD7FE3211}"/>
              </a:ext>
            </a:extLst>
          </p:cNvPr>
          <p:cNvSpPr>
            <a:spLocks noGrp="1"/>
          </p:cNvSpPr>
          <p:nvPr>
            <p:ph type="sldNum" sz="quarter" idx="5"/>
          </p:nvPr>
        </p:nvSpPr>
        <p:spPr/>
        <p:txBody>
          <a:bodyPr/>
          <a:lstStyle/>
          <a:p>
            <a:fld id="{A3D89E5F-BEEF-42A1-A57B-E5A736D51194}" type="slidenum">
              <a:rPr lang="en-US" smtClean="0"/>
              <a:pPr/>
              <a:t>38</a:t>
            </a:fld>
            <a:endParaRPr lang="en-US" dirty="0"/>
          </a:p>
        </p:txBody>
      </p:sp>
    </p:spTree>
    <p:extLst>
      <p:ext uri="{BB962C8B-B14F-4D97-AF65-F5344CB8AC3E}">
        <p14:creationId xmlns:p14="http://schemas.microsoft.com/office/powerpoint/2010/main" val="197133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141A8-4033-151D-786A-F1D2A55C6DA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BBDB526-B44F-A637-33FE-09EA91EC2D11}"/>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7D45FE09-B6F9-FA5D-6117-4238D7789F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7A9BCBAF-7151-024F-8375-23DD9D6C1528}"/>
              </a:ext>
            </a:extLst>
          </p:cNvPr>
          <p:cNvSpPr>
            <a:spLocks noGrp="1"/>
          </p:cNvSpPr>
          <p:nvPr>
            <p:ph type="sldNum" sz="quarter" idx="5"/>
          </p:nvPr>
        </p:nvSpPr>
        <p:spPr/>
        <p:txBody>
          <a:bodyPr/>
          <a:lstStyle/>
          <a:p>
            <a:fld id="{A3D89E5F-BEEF-42A1-A57B-E5A736D51194}" type="slidenum">
              <a:rPr lang="en-US" smtClean="0"/>
              <a:pPr/>
              <a:t>16</a:t>
            </a:fld>
            <a:endParaRPr lang="en-US" dirty="0"/>
          </a:p>
        </p:txBody>
      </p:sp>
    </p:spTree>
    <p:extLst>
      <p:ext uri="{BB962C8B-B14F-4D97-AF65-F5344CB8AC3E}">
        <p14:creationId xmlns:p14="http://schemas.microsoft.com/office/powerpoint/2010/main" val="130979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441DC-E0AD-1505-A52D-8E78518771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B932FF6-D115-7614-3D37-28A0D5C3CB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42ABCC78-3647-B6FA-F175-4EDA44C30EA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EE6FE0A-D222-0930-322F-5B18D17C0F0B}"/>
              </a:ext>
            </a:extLst>
          </p:cNvPr>
          <p:cNvSpPr>
            <a:spLocks noGrp="1"/>
          </p:cNvSpPr>
          <p:nvPr>
            <p:ph type="sldNum" sz="quarter" idx="5"/>
          </p:nvPr>
        </p:nvSpPr>
        <p:spPr/>
        <p:txBody>
          <a:bodyPr/>
          <a:lstStyle/>
          <a:p>
            <a:fld id="{A3D89E5F-BEEF-42A1-A57B-E5A736D51194}" type="slidenum">
              <a:rPr lang="en-US" smtClean="0"/>
              <a:pPr/>
              <a:t>17</a:t>
            </a:fld>
            <a:endParaRPr lang="en-US" dirty="0"/>
          </a:p>
        </p:txBody>
      </p:sp>
    </p:spTree>
    <p:extLst>
      <p:ext uri="{BB962C8B-B14F-4D97-AF65-F5344CB8AC3E}">
        <p14:creationId xmlns:p14="http://schemas.microsoft.com/office/powerpoint/2010/main" val="129125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2857-72B8-A04F-40FB-D7261EBAE8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C2E11A8-6C93-7FE7-34D5-CBC19CB1F003}"/>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D224024-4172-8892-1D3B-E76CCAF23AF7}"/>
              </a:ext>
            </a:extLst>
          </p:cNvPr>
          <p:cNvSpPr>
            <a:spLocks noGrp="1"/>
          </p:cNvSpPr>
          <p:nvPr>
            <p:ph type="body" idx="1"/>
          </p:nvPr>
        </p:nvSpPr>
        <p:spPr/>
        <p:txBody>
          <a:bodyPr/>
          <a:lstStyle/>
          <a:p>
            <a:r>
              <a:rPr kumimoji="1" lang="ja-JP" altLang="en-US" dirty="0"/>
              <a:t>タッチポイント </a:t>
            </a:r>
            <a:r>
              <a:rPr kumimoji="1" lang="en-US" altLang="ja-JP" dirty="0"/>
              <a:t>: </a:t>
            </a:r>
            <a:r>
              <a:rPr kumimoji="1" lang="ja-JP" altLang="en-US" dirty="0"/>
              <a:t>ツールやモノに限らず、人も含む</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046B62D-882E-B425-2CE9-81BC9BE35F45}"/>
              </a:ext>
            </a:extLst>
          </p:cNvPr>
          <p:cNvSpPr>
            <a:spLocks noGrp="1"/>
          </p:cNvSpPr>
          <p:nvPr>
            <p:ph type="sldNum" sz="quarter" idx="5"/>
          </p:nvPr>
        </p:nvSpPr>
        <p:spPr/>
        <p:txBody>
          <a:bodyPr/>
          <a:lstStyle/>
          <a:p>
            <a:fld id="{A3D89E5F-BEEF-42A1-A57B-E5A736D51194}" type="slidenum">
              <a:rPr lang="en-US" smtClean="0"/>
              <a:pPr/>
              <a:t>24</a:t>
            </a:fld>
            <a:endParaRPr lang="en-US" dirty="0"/>
          </a:p>
        </p:txBody>
      </p:sp>
    </p:spTree>
    <p:extLst>
      <p:ext uri="{BB962C8B-B14F-4D97-AF65-F5344CB8AC3E}">
        <p14:creationId xmlns:p14="http://schemas.microsoft.com/office/powerpoint/2010/main" val="2382386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8FD1-9C8B-B297-A66D-85DADD16C7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42E228-E7D9-98E4-F6CA-EE4D1C135E05}"/>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F04E19FC-398F-027E-F12A-BD2AF47E3F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p:txBody>
      </p:sp>
      <p:sp>
        <p:nvSpPr>
          <p:cNvPr id="4" name="スライド番号プレースホルダー 3">
            <a:extLst>
              <a:ext uri="{FF2B5EF4-FFF2-40B4-BE49-F238E27FC236}">
                <a16:creationId xmlns:a16="http://schemas.microsoft.com/office/drawing/2014/main" id="{E669F2F5-43CA-D179-7217-C09D36C63FDE}"/>
              </a:ext>
            </a:extLst>
          </p:cNvPr>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54781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C8D51-C485-FD2D-90A6-573A6956C3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AC7DAE5-3AC6-52FE-396B-D30D7C629028}"/>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D643EBD7-63D7-87E0-67DC-68F6514984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4835E8CE-E7BB-43B0-D0E5-11464BB9A2CA}"/>
              </a:ext>
            </a:extLst>
          </p:cNvPr>
          <p:cNvSpPr>
            <a:spLocks noGrp="1"/>
          </p:cNvSpPr>
          <p:nvPr>
            <p:ph type="sldNum" sz="quarter" idx="5"/>
          </p:nvPr>
        </p:nvSpPr>
        <p:spPr/>
        <p:txBody>
          <a:bodyPr/>
          <a:lstStyle/>
          <a:p>
            <a:fld id="{A3D89E5F-BEEF-42A1-A57B-E5A736D51194}" type="slidenum">
              <a:rPr lang="en-US" smtClean="0"/>
              <a:pPr/>
              <a:t>28</a:t>
            </a:fld>
            <a:endParaRPr lang="en-US" dirty="0"/>
          </a:p>
        </p:txBody>
      </p:sp>
    </p:spTree>
    <p:extLst>
      <p:ext uri="{BB962C8B-B14F-4D97-AF65-F5344CB8AC3E}">
        <p14:creationId xmlns:p14="http://schemas.microsoft.com/office/powerpoint/2010/main" val="63458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6A4B5-2BC4-4E5C-A2FA-43956DD02C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3061A-F5A2-C81B-4E74-88F9379341F4}"/>
              </a:ext>
            </a:extLst>
          </p:cNvPr>
          <p:cNvSpPr>
            <a:spLocks noGrp="1" noRot="1" noChangeAspect="1"/>
          </p:cNvSpPr>
          <p:nvPr>
            <p:ph type="sldImg"/>
          </p:nvPr>
        </p:nvSpPr>
        <p:spPr>
          <a:xfrm>
            <a:off x="438150" y="457200"/>
            <a:ext cx="5981700" cy="3363913"/>
          </a:xfrm>
        </p:spPr>
      </p:sp>
      <p:sp>
        <p:nvSpPr>
          <p:cNvPr id="3" name="ノート プレースホルダー 2">
            <a:extLst>
              <a:ext uri="{FF2B5EF4-FFF2-40B4-BE49-F238E27FC236}">
                <a16:creationId xmlns:a16="http://schemas.microsoft.com/office/drawing/2014/main" id="{9EE90257-E15B-D433-A85F-E6F3DC5590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英会話の例</a:t>
            </a:r>
            <a:endParaRPr kumimoji="1" lang="en-US" altLang="ja-JP" dirty="0"/>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なぜ会社の公式サポートを受けずに、個人負担で英語学習を進めているのか？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なぜ実践的なロールプレイをせずに、座学中心の学習方法を選んだのか？</a:t>
            </a:r>
          </a:p>
          <a:p>
            <a:pPr marL="0" marR="0" lvl="0" indent="0" algn="l" defTabSz="914400" rtl="0" eaLnBrk="1" fontAlgn="auto" latinLnBrk="0" hangingPunct="1">
              <a:lnSpc>
                <a:spcPct val="100000"/>
              </a:lnSpc>
              <a:spcBef>
                <a:spcPts val="0"/>
              </a:spcBef>
              <a:spcAft>
                <a:spcPts val="300"/>
              </a:spcAft>
              <a:buClrTx/>
              <a:buSzTx/>
              <a:buFontTx/>
              <a:buNone/>
              <a:tabLst/>
              <a:defRPr/>
            </a:pPr>
            <a:r>
              <a:rPr lang="ja-JP" altLang="en-US" sz="1200" b="0" i="0" kern="1200" dirty="0">
                <a:solidFill>
                  <a:schemeClr val="tx1"/>
                </a:solidFill>
                <a:effectLst/>
                <a:latin typeface="Amazon Ember Display" panose="020F0603020204020204" pitchFamily="34" charset="0"/>
                <a:ea typeface="+mn-ea"/>
                <a:cs typeface="+mn-cs"/>
              </a:rPr>
              <a:t>・なぜ英語学習と業務知識の習得は同時にできないのか？</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dirty="0"/>
              <a:t>・</a:t>
            </a:r>
            <a:r>
              <a:rPr lang="ja-JP" altLang="en-US" sz="1200" b="0" i="0" kern="1200" dirty="0">
                <a:solidFill>
                  <a:schemeClr val="tx1"/>
                </a:solidFill>
                <a:effectLst/>
                <a:latin typeface="Amazon Ember Display" panose="020F0603020204020204" pitchFamily="34" charset="0"/>
                <a:ea typeface="+mn-ea"/>
                <a:cs typeface="+mn-cs"/>
              </a:rPr>
              <a:t>なぜ英単語学習とビジネスメール作成練習は同時にできないのか？</a:t>
            </a:r>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DA7281DA-4F46-3679-7BCD-8C5A4E70D6E3}"/>
              </a:ext>
            </a:extLst>
          </p:cNvPr>
          <p:cNvSpPr>
            <a:spLocks noGrp="1"/>
          </p:cNvSpPr>
          <p:nvPr>
            <p:ph type="sldNum" sz="quarter" idx="5"/>
          </p:nvPr>
        </p:nvSpPr>
        <p:spPr/>
        <p:txBody>
          <a:bodyPr/>
          <a:lstStyle/>
          <a:p>
            <a:fld id="{A3D89E5F-BEEF-42A1-A57B-E5A736D51194}" type="slidenum">
              <a:rPr lang="en-US" smtClean="0"/>
              <a:pPr/>
              <a:t>29</a:t>
            </a:fld>
            <a:endParaRPr lang="en-US" dirty="0"/>
          </a:p>
        </p:txBody>
      </p:sp>
    </p:spTree>
    <p:extLst>
      <p:ext uri="{BB962C8B-B14F-4D97-AF65-F5344CB8AC3E}">
        <p14:creationId xmlns:p14="http://schemas.microsoft.com/office/powerpoint/2010/main" val="1443446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31</a:t>
            </a:fld>
            <a:endParaRPr lang="en-US" dirty="0"/>
          </a:p>
        </p:txBody>
      </p:sp>
    </p:spTree>
    <p:extLst>
      <p:ext uri="{BB962C8B-B14F-4D97-AF65-F5344CB8AC3E}">
        <p14:creationId xmlns:p14="http://schemas.microsoft.com/office/powerpoint/2010/main" val="105981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8150" y="457200"/>
            <a:ext cx="5981700" cy="3363913"/>
          </a:xfrm>
        </p:spPr>
      </p:sp>
      <p:sp>
        <p:nvSpPr>
          <p:cNvPr id="3" name="ノート プレースホルダー 2"/>
          <p:cNvSpPr>
            <a:spLocks noGrp="1"/>
          </p:cNvSpPr>
          <p:nvPr>
            <p:ph type="body" idx="1"/>
          </p:nvPr>
        </p:nvSpPr>
        <p:spPr/>
        <p:txBody>
          <a:bodyPr/>
          <a:lstStyle/>
          <a:p>
            <a:r>
              <a:rPr kumimoji="1" lang="en-US" altLang="ja-JP" dirty="0"/>
              <a:t>https://press.aboutamazon.com/jp/news/aws/2025/3/amazon-gamelift-streams-empowers-developers-to-stream-games-to-virtually-any-device</a:t>
            </a:r>
          </a:p>
          <a:p>
            <a:endParaRPr kumimoji="1" lang="en-US" altLang="ja-JP" dirty="0"/>
          </a:p>
          <a:p>
            <a:r>
              <a:rPr kumimoji="1" lang="ja-JP" altLang="en-US" dirty="0"/>
              <a:t>提供者としてのメッセージ </a:t>
            </a:r>
            <a:r>
              <a:rPr kumimoji="1" lang="en-US" altLang="ja-JP" dirty="0"/>
              <a:t>: </a:t>
            </a:r>
            <a:r>
              <a:rPr kumimoji="1" lang="ja-JP" altLang="en-US" dirty="0"/>
              <a:t>ビジネスモデルキャンバスを参照。合理性あるビジネスモデルがあるのか</a:t>
            </a:r>
            <a:r>
              <a:rPr kumimoji="1" lang="en-US" altLang="ja-JP" dirty="0"/>
              <a:t>? </a:t>
            </a:r>
            <a:r>
              <a:rPr kumimoji="1" lang="ja-JP" altLang="en-US" dirty="0"/>
              <a:t>というはなし</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3D89E5F-BEEF-42A1-A57B-E5A736D51194}" type="slidenum">
              <a:rPr lang="en-US" smtClean="0"/>
              <a:pPr/>
              <a:t>32</a:t>
            </a:fld>
            <a:endParaRPr lang="en-US" dirty="0"/>
          </a:p>
        </p:txBody>
      </p:sp>
    </p:spTree>
    <p:extLst>
      <p:ext uri="{BB962C8B-B14F-4D97-AF65-F5344CB8AC3E}">
        <p14:creationId xmlns:p14="http://schemas.microsoft.com/office/powerpoint/2010/main" val="1059813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ide 1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C1902C-75F7-534A-DA79-C070E1D034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6">
            <a:extLst>
              <a:ext uri="{FF2B5EF4-FFF2-40B4-BE49-F238E27FC236}">
                <a16:creationId xmlns:a16="http://schemas.microsoft.com/office/drawing/2014/main" id="{A3E43EBB-89F7-CE68-C5FA-E5E366904B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lvl1pPr>
              <a:defRPr b="0" i="0">
                <a:latin typeface="Amazon Ember Display" panose="020F0603020204020204" pitchFamily="34" charset="0"/>
              </a:defRPr>
            </a:lvl1pPr>
          </a:lstStyle>
          <a:p>
            <a:fld id="{68BD4BB5-445F-504E-84B6-32B27CCDA07E}" type="datetime1">
              <a:rPr lang="ja-JP" altLang="en-US" smtClean="0"/>
              <a:t>2025/9/8</a:t>
            </a:fld>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タイトル 5">
            <a:extLst>
              <a:ext uri="{FF2B5EF4-FFF2-40B4-BE49-F238E27FC236}">
                <a16:creationId xmlns:a16="http://schemas.microsoft.com/office/drawing/2014/main" id="{2DCCFBB2-1C0C-90EF-9D44-DD70A814975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Gradi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2C0AD3-8E0A-E268-62C3-C4FC5A4FB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69C94132-084E-5749-9241-E3954A6E053E}" type="datetime1">
              <a:rPr lang="ja-JP" altLang="en-US" smtClean="0"/>
              <a:t>2025/9/8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4428B6B8-8E5D-CCC5-1806-0A8018C1A944}"/>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5" name="タイトル 4">
            <a:extLst>
              <a:ext uri="{FF2B5EF4-FFF2-40B4-BE49-F238E27FC236}">
                <a16:creationId xmlns:a16="http://schemas.microsoft.com/office/drawing/2014/main" id="{D209D7CF-DD7F-9A42-8EAA-D52D3DF8CB05}"/>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4016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Gradien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0C3FBB-5E23-AF69-9744-2F6B8EFD3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1BFD7CDE-BD1F-0848-896F-812B7EE6F296}" type="datetime1">
              <a:rPr lang="ja-JP" altLang="en-US" smtClean="0"/>
              <a:t>2025/9/8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F9F4A711-3A53-0556-7C8C-BBE097FED1A5}"/>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0" name="タイトル 9">
            <a:extLst>
              <a:ext uri="{FF2B5EF4-FFF2-40B4-BE49-F238E27FC236}">
                <a16:creationId xmlns:a16="http://schemas.microsoft.com/office/drawing/2014/main" id="{71AD1362-9648-3D35-80EE-637DB8C452A1}"/>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Gradient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9A2D94-1136-E0D2-3E6B-F8762074B8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lvl1pPr>
              <a:defRPr b="0" i="0">
                <a:latin typeface="Amazon Ember Display" panose="020F0603020204020204" pitchFamily="34" charset="0"/>
              </a:defRPr>
            </a:lvl1pPr>
          </a:lstStyle>
          <a:p>
            <a:fld id="{5B50349A-6C40-AF41-9408-7F29CF1ECDB1}" type="datetime1">
              <a:rPr lang="ja-JP" altLang="en-US" smtClean="0"/>
              <a:t>2025/9/8</a:t>
            </a:fld>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pic>
        <p:nvPicPr>
          <p:cNvPr id="16" name="Picture 15">
            <a:extLst>
              <a:ext uri="{FF2B5EF4-FFF2-40B4-BE49-F238E27FC236}">
                <a16:creationId xmlns:a16="http://schemas.microsoft.com/office/drawing/2014/main" id="{74FB8723-8ACA-4EE1-B41C-61357DA12BF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3" name="TextBox 2">
            <a:extLst>
              <a:ext uri="{FF2B5EF4-FFF2-40B4-BE49-F238E27FC236}">
                <a16:creationId xmlns:a16="http://schemas.microsoft.com/office/drawing/2014/main" id="{1D5991EA-CAC1-E0F6-9D55-149B6A0AE19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
        <p:nvSpPr>
          <p:cNvPr id="11" name="タイトル 10">
            <a:extLst>
              <a:ext uri="{FF2B5EF4-FFF2-40B4-BE49-F238E27FC236}">
                <a16:creationId xmlns:a16="http://schemas.microsoft.com/office/drawing/2014/main" id="{B16C4EC3-9DB9-5D26-6067-2CE0ACAF0E2B}"/>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22602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407988" y="914400"/>
            <a:ext cx="11449050" cy="341632"/>
          </a:xfrm>
        </p:spPr>
        <p:txBody>
          <a:bodyPr/>
          <a:lstStyle>
            <a:lvl1pPr marL="0" indent="0">
              <a:buNone/>
              <a:defRPr sz="1800" b="0" i="0" cap="none" spc="0" baseline="0">
                <a:latin typeface="Amazon Ember Display" panose="020F0603020204020204" pitchFamily="34" charset="0"/>
              </a:defRPr>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lvl1pPr>
              <a:defRPr b="0" i="0">
                <a:latin typeface="Amazon Ember Display" panose="020F0603020204020204" pitchFamily="34" charset="0"/>
              </a:defRPr>
            </a:lvl1pPr>
          </a:lstStyle>
          <a:p>
            <a:fld id="{A23351B6-224F-FE4F-80D6-18D9DF7628E1}" type="datetime1">
              <a:rPr lang="ja-JP" altLang="en-US" smtClean="0"/>
              <a:t>2025/9/8</a:t>
            </a:fld>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E1D695E9-9AD0-BBDB-0094-A37D71F20ED9}"/>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lvl1pPr>
              <a:defRPr b="0" i="0">
                <a:latin typeface="Amazon Ember Display" panose="020F0603020204020204" pitchFamily="34" charset="0"/>
              </a:defRPr>
            </a:lvl1pPr>
          </a:lstStyle>
          <a:p>
            <a:fld id="{7BD694A3-209C-F746-B827-3AEE80A7841A}" type="datetime1">
              <a:rPr lang="ja-JP" altLang="en-US" smtClean="0"/>
              <a:t>2025/9/8</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lvl1pPr>
              <a:defRPr b="0" i="0">
                <a:latin typeface="Amazon Ember Display" panose="020F0603020204020204" pitchFamily="34" charset="0"/>
              </a:defRPr>
            </a:lvl1pPr>
          </a:lstStyle>
          <a:p>
            <a:fld id="{518FCA6E-0F0D-5B4E-AFC7-58FBEA64C921}" type="datetime1">
              <a:rPr lang="ja-JP" altLang="en-US" smtClean="0"/>
              <a:t>2025/9/8</a:t>
            </a:fld>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8">
            <a:extLst>
              <a:ext uri="{FF2B5EF4-FFF2-40B4-BE49-F238E27FC236}">
                <a16:creationId xmlns:a16="http://schemas.microsoft.com/office/drawing/2014/main" id="{9F003766-63B8-A344-A39C-4692C5638DDC}"/>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068ED4C5-7753-0A2C-75BA-AA89D2EAF588}"/>
              </a:ext>
            </a:extLst>
          </p:cNvPr>
          <p:cNvSpPr>
            <a:spLocks noGrp="1"/>
          </p:cNvSpPr>
          <p:nvPr>
            <p:ph sz="quarter" idx="13"/>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lvl1pPr>
              <a:defRPr b="0" i="0">
                <a:latin typeface="Amazon Ember Display" panose="020F0603020204020204" pitchFamily="34" charset="0"/>
              </a:defRPr>
            </a:lvl1pPr>
          </a:lstStyle>
          <a:p>
            <a:fld id="{B366A7C9-DE41-C84B-86A7-1002C32E5BE7}" type="datetime1">
              <a:rPr lang="ja-JP" altLang="en-US" smtClean="0"/>
              <a:t>2025/9/8</a:t>
            </a:fld>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7AFCBCE2-8E19-4BBF-FA80-FD6FBECEE0DA}"/>
              </a:ext>
            </a:extLst>
          </p:cNvPr>
          <p:cNvSpPr>
            <a:spLocks noGrp="1"/>
          </p:cNvSpPr>
          <p:nvPr>
            <p:ph type="title"/>
          </p:nvPr>
        </p:nvSpPr>
        <p:spPr/>
        <p:txBody>
          <a:bodyPr/>
          <a:lstStyle/>
          <a:p>
            <a:r>
              <a:rPr kumimoji="1" lang="ja-JP" altLang="en-US"/>
              <a:t>マスター タイトルの書式設定</a:t>
            </a:r>
          </a:p>
        </p:txBody>
      </p:sp>
      <p:sp>
        <p:nvSpPr>
          <p:cNvPr id="10" name="コンテンツ プレースホルダー 9">
            <a:extLst>
              <a:ext uri="{FF2B5EF4-FFF2-40B4-BE49-F238E27FC236}">
                <a16:creationId xmlns:a16="http://schemas.microsoft.com/office/drawing/2014/main" id="{C07B3CE8-DEC0-5E27-421B-DF6607987CD0}"/>
              </a:ext>
            </a:extLst>
          </p:cNvPr>
          <p:cNvSpPr>
            <a:spLocks noGrp="1"/>
          </p:cNvSpPr>
          <p:nvPr>
            <p:ph sz="quarter" idx="13"/>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lvl1pPr>
              <a:defRPr b="0" i="0">
                <a:latin typeface="Amazon Ember Display" panose="020F0603020204020204" pitchFamily="34" charset="0"/>
              </a:defRPr>
            </a:lvl1pPr>
          </a:lstStyle>
          <a:p>
            <a:fld id="{31AD9039-7D4C-AD4B-95C3-184255BA011D}" type="datetime1">
              <a:rPr lang="ja-JP" altLang="en-US" smtClean="0"/>
              <a:t>2025/9/8</a:t>
            </a:fld>
            <a:endParaRPr lang="en-US" dirty="0"/>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CEB8CBB-898A-6B83-9413-3CFAFF895E3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1E6FD42-A84E-4B97-F34D-3BE0025F3A97}"/>
              </a:ext>
            </a:extLst>
          </p:cNvPr>
          <p:cNvSpPr>
            <a:spLocks noGrp="1"/>
          </p:cNvSpPr>
          <p:nvPr>
            <p:ph sz="quarter" idx="14"/>
          </p:nvPr>
        </p:nvSpPr>
        <p:spPr>
          <a:xfrm>
            <a:off x="407988" y="1376363"/>
            <a:ext cx="11449050"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Ref idx="1001">
        <a:schemeClr val="bg1"/>
      </p:bgRef>
    </p:bg>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lvl1pPr>
              <a:defRPr b="0" i="0">
                <a:latin typeface="Amazon Ember Display" panose="020F0603020204020204" pitchFamily="34" charset="0"/>
              </a:defRPr>
            </a:lvl1pPr>
          </a:lstStyle>
          <a:p>
            <a:fld id="{893BD501-BB25-DF4A-8462-41C9AFFE015C}" type="datetime1">
              <a:rPr lang="ja-JP" altLang="en-US" smtClean="0"/>
              <a:t>2025/9/8</a:t>
            </a:fld>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574A7A9-D8FD-29F4-B30E-1890D28ECAC9}"/>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9">
            <a:extLst>
              <a:ext uri="{FF2B5EF4-FFF2-40B4-BE49-F238E27FC236}">
                <a16:creationId xmlns:a16="http://schemas.microsoft.com/office/drawing/2014/main" id="{F620BE75-E250-A737-AFAB-9783E2CAE730}"/>
              </a:ext>
            </a:extLst>
          </p:cNvPr>
          <p:cNvSpPr>
            <a:spLocks noGrp="1"/>
          </p:cNvSpPr>
          <p:nvPr>
            <p:ph sz="quarter" idx="14"/>
          </p:nvPr>
        </p:nvSpPr>
        <p:spPr>
          <a:xfrm>
            <a:off x="407988" y="1376363"/>
            <a:ext cx="11449050" cy="9144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094173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D603374-8180-8E01-BA18-DE11A6BC2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A8CD09BF-BE98-954E-8C83-FD00798ACA28}"/>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AF119F6-59CF-C06E-9DEE-68747AC5B537}"/>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19378773-656B-3414-4689-741C92BE3E06}"/>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3C5437D4-D83E-F7AB-7C05-4D16F6D780CF}"/>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18671D03-03D2-3246-0292-3278FC46E9BD}"/>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F2065812-9ABB-8591-F3F0-CA1C02DB18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062C415C-2EF2-186A-04FA-1B6BE61C4101}"/>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6685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5368F4-2030-03F3-1497-C6D85632C8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28977DF7-5A31-B843-BBE0-610F133AC79B}" type="datetime1">
              <a:rPr lang="ja-JP" altLang="en-US" smtClean="0"/>
              <a:t>2025/9/8</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5F1FFFB4-FF6D-9545-8FF8-67BC87137E2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0B6EB6BB-732B-826B-70F6-0884CC3AB2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タイトル 9">
            <a:extLst>
              <a:ext uri="{FF2B5EF4-FFF2-40B4-BE49-F238E27FC236}">
                <a16:creationId xmlns:a16="http://schemas.microsoft.com/office/drawing/2014/main" id="{A3C6DF14-D6EE-381B-A0BC-D52B55B0BDF4}"/>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1D1271BA-5394-F4E1-BD9E-537D69782CFA}"/>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Content, and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572058-8A2F-63B1-24B9-FF2FF1B02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lvl1pPr>
              <a:defRPr b="0" i="0">
                <a:latin typeface="Amazon Ember Display" panose="020F0603020204020204" pitchFamily="34" charset="0"/>
              </a:defRPr>
            </a:lvl1pPr>
          </a:lstStyle>
          <a:p>
            <a:fld id="{1378C26D-FEA4-074F-8344-D38276C4AB3A}" type="datetime1">
              <a:rPr lang="ja-JP" altLang="en-US" smtClean="0"/>
              <a:t>2025/9/8</a:t>
            </a:fld>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TextBox 8">
            <a:extLst>
              <a:ext uri="{FF2B5EF4-FFF2-40B4-BE49-F238E27FC236}">
                <a16:creationId xmlns:a16="http://schemas.microsoft.com/office/drawing/2014/main" id="{BF3EF575-8224-DA14-5D32-515D4952C561}"/>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0" name="Picture 9">
            <a:extLst>
              <a:ext uri="{FF2B5EF4-FFF2-40B4-BE49-F238E27FC236}">
                <a16:creationId xmlns:a16="http://schemas.microsoft.com/office/drawing/2014/main" id="{73D20E4C-9187-3688-70E3-A4C82F7586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4" name="タイトル 9">
            <a:extLst>
              <a:ext uri="{FF2B5EF4-FFF2-40B4-BE49-F238E27FC236}">
                <a16:creationId xmlns:a16="http://schemas.microsoft.com/office/drawing/2014/main" id="{733FFED9-F143-5163-605B-87BB49BA3745}"/>
              </a:ext>
            </a:extLst>
          </p:cNvPr>
          <p:cNvSpPr>
            <a:spLocks noGrp="1"/>
          </p:cNvSpPr>
          <p:nvPr>
            <p:ph type="title"/>
          </p:nvPr>
        </p:nvSpPr>
        <p:spPr>
          <a:xfrm>
            <a:off x="407988" y="296409"/>
            <a:ext cx="5688012" cy="617991"/>
          </a:xfrm>
        </p:spPr>
        <p:txBody>
          <a:bodyPr/>
          <a:lstStyle/>
          <a:p>
            <a:r>
              <a:rPr kumimoji="1" lang="ja-JP" altLang="en-US"/>
              <a:t>マスター タイトルの書式設定</a:t>
            </a:r>
          </a:p>
        </p:txBody>
      </p:sp>
      <p:sp>
        <p:nvSpPr>
          <p:cNvPr id="15" name="コンテンツ プレースホルダー 10">
            <a:extLst>
              <a:ext uri="{FF2B5EF4-FFF2-40B4-BE49-F238E27FC236}">
                <a16:creationId xmlns:a16="http://schemas.microsoft.com/office/drawing/2014/main" id="{FE3D3566-27D8-A2AD-CBED-BF6487806963}"/>
              </a:ext>
            </a:extLst>
          </p:cNvPr>
          <p:cNvSpPr>
            <a:spLocks noGrp="1"/>
          </p:cNvSpPr>
          <p:nvPr>
            <p:ph sz="quarter" idx="14"/>
          </p:nvPr>
        </p:nvSpPr>
        <p:spPr>
          <a:xfrm>
            <a:off x="407988" y="1376363"/>
            <a:ext cx="5688012"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2558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68B873-04D3-AF11-8C29-6653AFF106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52F18F55-D172-6041-A5A9-743BA2A8FE05}" type="datetime1">
              <a:rPr lang="ja-JP" altLang="en-US" smtClean="0"/>
              <a:t>2025/9/8</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10BDB074-DB97-4028-D275-5DD70D0CF3FE}"/>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70D136CB-8F17-EA3E-E835-54E63DA640F7}"/>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5DB4EBEE-E438-F3BB-215D-168C0DE6E195}"/>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lvl1pPr>
              <a:defRPr b="0" i="0">
                <a:latin typeface="Amazon Ember Display" panose="020F0603020204020204" pitchFamily="34" charset="0"/>
              </a:defRPr>
            </a:lvl1pPr>
          </a:lstStyle>
          <a:p>
            <a:fld id="{8DDAE40B-1F35-8049-BC7C-08375A29BB64}" type="datetime1">
              <a:rPr lang="ja-JP" altLang="en-US" smtClean="0"/>
              <a:t>2025/9/8</a:t>
            </a:fld>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210BB3C9-9A0D-AE47-08BB-B2285E010588}"/>
              </a:ext>
            </a:extLst>
          </p:cNvPr>
          <p:cNvSpPr>
            <a:spLocks noGrp="1"/>
          </p:cNvSpPr>
          <p:nvPr>
            <p:ph type="title"/>
          </p:nvPr>
        </p:nvSpPr>
        <p:spPr/>
        <p:txBody>
          <a:bodyPr/>
          <a:lstStyle/>
          <a:p>
            <a:r>
              <a:rPr kumimoji="1" lang="ja-JP" altLang="en-US"/>
              <a:t>マスター タイトルの書式設定</a:t>
            </a:r>
          </a:p>
        </p:txBody>
      </p:sp>
      <p:sp>
        <p:nvSpPr>
          <p:cNvPr id="9" name="コンテンツ プレースホルダー 10">
            <a:extLst>
              <a:ext uri="{FF2B5EF4-FFF2-40B4-BE49-F238E27FC236}">
                <a16:creationId xmlns:a16="http://schemas.microsoft.com/office/drawing/2014/main" id="{F4A576BE-8714-8681-25BB-B80E6C482036}"/>
              </a:ext>
            </a:extLst>
          </p:cNvPr>
          <p:cNvSpPr>
            <a:spLocks noGrp="1"/>
          </p:cNvSpPr>
          <p:nvPr>
            <p:ph sz="quarter" idx="13"/>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97738474-9C32-2D28-C7C2-6F9E21905AB9}"/>
              </a:ext>
            </a:extLst>
          </p:cNvPr>
          <p:cNvSpPr>
            <a:spLocks noGrp="1"/>
          </p:cNvSpPr>
          <p:nvPr>
            <p:ph sz="quarter" idx="14"/>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40964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407988"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096000" y="1376363"/>
            <a:ext cx="5248656"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lvl1pPr>
              <a:defRPr b="0" i="0">
                <a:latin typeface="Amazon Ember Display" panose="020F0603020204020204" pitchFamily="34" charset="0"/>
              </a:defRPr>
            </a:lvl1pPr>
          </a:lstStyle>
          <a:p>
            <a:fld id="{3630CC50-7AA9-DF44-A478-5366FACF038D}" type="datetime1">
              <a:rPr lang="ja-JP" altLang="en-US" smtClean="0"/>
              <a:t>2025/9/8</a:t>
            </a:fld>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9">
            <a:extLst>
              <a:ext uri="{FF2B5EF4-FFF2-40B4-BE49-F238E27FC236}">
                <a16:creationId xmlns:a16="http://schemas.microsoft.com/office/drawing/2014/main" id="{9F94CF74-2003-FC08-4F30-7B41D2BD8077}"/>
              </a:ext>
            </a:extLst>
          </p:cNvPr>
          <p:cNvSpPr>
            <a:spLocks noGrp="1"/>
          </p:cNvSpPr>
          <p:nvPr>
            <p:ph type="title"/>
          </p:nvPr>
        </p:nvSpPr>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ED09891B-94DA-077D-6E1C-035647D9802C}"/>
              </a:ext>
            </a:extLst>
          </p:cNvPr>
          <p:cNvSpPr>
            <a:spLocks noGrp="1"/>
          </p:cNvSpPr>
          <p:nvPr>
            <p:ph sz="quarter" idx="13"/>
          </p:nvPr>
        </p:nvSpPr>
        <p:spPr>
          <a:xfrm>
            <a:off x="407988"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840D78B8-84B6-0D8B-2029-3FBC4E419175}"/>
              </a:ext>
            </a:extLst>
          </p:cNvPr>
          <p:cNvSpPr>
            <a:spLocks noGrp="1"/>
          </p:cNvSpPr>
          <p:nvPr>
            <p:ph sz="quarter" idx="14"/>
          </p:nvPr>
        </p:nvSpPr>
        <p:spPr>
          <a:xfrm>
            <a:off x="6096000" y="2133600"/>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385224"/>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lvl1pPr>
              <a:defRPr b="0" i="0">
                <a:latin typeface="Amazon Ember Display" panose="020F0603020204020204" pitchFamily="34" charset="0"/>
              </a:defRPr>
            </a:lvl1pPr>
          </a:lstStyle>
          <a:p>
            <a:fld id="{4DC8B4FE-456C-074C-AAE4-932665FC33CE}" type="datetime1">
              <a:rPr lang="ja-JP" altLang="en-US" smtClean="0"/>
              <a:t>2025/9/8</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タイトル 11">
            <a:extLst>
              <a:ext uri="{FF2B5EF4-FFF2-40B4-BE49-F238E27FC236}">
                <a16:creationId xmlns:a16="http://schemas.microsoft.com/office/drawing/2014/main" id="{DC7E5FB8-166B-3408-7984-DE22F152E037}"/>
              </a:ext>
            </a:extLst>
          </p:cNvPr>
          <p:cNvSpPr>
            <a:spLocks noGrp="1"/>
          </p:cNvSpPr>
          <p:nvPr>
            <p:ph type="title"/>
          </p:nvPr>
        </p:nvSpPr>
        <p:spPr/>
        <p:txBody>
          <a:bodyPr/>
          <a:lstStyle/>
          <a:p>
            <a:r>
              <a:rPr kumimoji="1" lang="ja-JP" altLang="en-US"/>
              <a:t>マスター タイトルの書式設定</a:t>
            </a:r>
          </a:p>
        </p:txBody>
      </p:sp>
      <p:sp>
        <p:nvSpPr>
          <p:cNvPr id="13" name="コンテンツ プレースホルダー 10">
            <a:extLst>
              <a:ext uri="{FF2B5EF4-FFF2-40B4-BE49-F238E27FC236}">
                <a16:creationId xmlns:a16="http://schemas.microsoft.com/office/drawing/2014/main" id="{E0652899-B90B-1F88-DDC4-7B02952C3E89}"/>
              </a:ext>
            </a:extLst>
          </p:cNvPr>
          <p:cNvSpPr>
            <a:spLocks noGrp="1"/>
          </p:cNvSpPr>
          <p:nvPr>
            <p:ph sz="quarter" idx="15"/>
          </p:nvPr>
        </p:nvSpPr>
        <p:spPr>
          <a:xfrm>
            <a:off x="60959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4" name="コンテンツ プレースホルダー 10">
            <a:extLst>
              <a:ext uri="{FF2B5EF4-FFF2-40B4-BE49-F238E27FC236}">
                <a16:creationId xmlns:a16="http://schemas.microsoft.com/office/drawing/2014/main" id="{7F7B737A-5BE4-57D1-26B4-D50E825E5D9A}"/>
              </a:ext>
            </a:extLst>
          </p:cNvPr>
          <p:cNvSpPr>
            <a:spLocks noGrp="1"/>
          </p:cNvSpPr>
          <p:nvPr>
            <p:ph sz="quarter" idx="16"/>
          </p:nvPr>
        </p:nvSpPr>
        <p:spPr>
          <a:xfrm>
            <a:off x="4354066"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5" name="コンテンツ プレースホルダー 10">
            <a:extLst>
              <a:ext uri="{FF2B5EF4-FFF2-40B4-BE49-F238E27FC236}">
                <a16:creationId xmlns:a16="http://schemas.microsoft.com/office/drawing/2014/main" id="{0E6344A3-930F-BFF8-C4C9-6613B92375CD}"/>
              </a:ext>
            </a:extLst>
          </p:cNvPr>
          <p:cNvSpPr>
            <a:spLocks noGrp="1"/>
          </p:cNvSpPr>
          <p:nvPr>
            <p:ph sz="quarter" idx="17"/>
          </p:nvPr>
        </p:nvSpPr>
        <p:spPr>
          <a:xfrm>
            <a:off x="8093308" y="1754556"/>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lvl1pPr>
              <a:defRPr b="0" i="0">
                <a:latin typeface="Amazon Ember Display" panose="020F0603020204020204" pitchFamily="34" charset="0"/>
              </a:defRPr>
            </a:lvl1pPr>
          </a:lstStyle>
          <a:p>
            <a:fld id="{1E5A773C-CFD6-334B-9BF1-5D44C77F68BC}" type="datetime1">
              <a:rPr lang="ja-JP" altLang="en-US" smtClean="0"/>
              <a:t>2025/9/8</a:t>
            </a:fld>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lvl1pPr>
              <a:defRPr b="0" i="0">
                <a:latin typeface="Amazon Ember Display" panose="020F0603020204020204" pitchFamily="34" charset="0"/>
              </a:defRPr>
            </a:lvl1p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b="0" i="0">
                <a:latin typeface="Amazon Ember Display" panose="020F0603020204020204" pitchFamily="34" charset="0"/>
              </a:defRPr>
            </a:lvl1pPr>
          </a:lstStyle>
          <a:p>
            <a:r>
              <a:rPr lang="en-US" dirty="0"/>
              <a:t>Click icon to add image</a:t>
            </a:r>
          </a:p>
        </p:txBody>
      </p:sp>
      <p:sp>
        <p:nvSpPr>
          <p:cNvPr id="12" name="タイトル 11">
            <a:extLst>
              <a:ext uri="{FF2B5EF4-FFF2-40B4-BE49-F238E27FC236}">
                <a16:creationId xmlns:a16="http://schemas.microsoft.com/office/drawing/2014/main" id="{07417693-714F-94CA-6A48-CB52DCA90033}"/>
              </a:ext>
            </a:extLst>
          </p:cNvPr>
          <p:cNvSpPr>
            <a:spLocks noGrp="1"/>
          </p:cNvSpPr>
          <p:nvPr>
            <p:ph type="title"/>
          </p:nvPr>
        </p:nvSpPr>
        <p:spPr/>
        <p:txBody>
          <a:bodyPr/>
          <a:lstStyle/>
          <a:p>
            <a:r>
              <a:rPr kumimoji="1" lang="ja-JP" altLang="en-US"/>
              <a:t>マスター タイトルの書式設定</a:t>
            </a:r>
          </a:p>
        </p:txBody>
      </p:sp>
      <p:sp>
        <p:nvSpPr>
          <p:cNvPr id="16" name="コンテンツ プレースホルダー 10">
            <a:extLst>
              <a:ext uri="{FF2B5EF4-FFF2-40B4-BE49-F238E27FC236}">
                <a16:creationId xmlns:a16="http://schemas.microsoft.com/office/drawing/2014/main" id="{5CB21A06-B37D-E927-8F00-AD26DFBBFC0E}"/>
              </a:ext>
            </a:extLst>
          </p:cNvPr>
          <p:cNvSpPr>
            <a:spLocks noGrp="1"/>
          </p:cNvSpPr>
          <p:nvPr>
            <p:ph sz="quarter" idx="18"/>
          </p:nvPr>
        </p:nvSpPr>
        <p:spPr>
          <a:xfrm>
            <a:off x="60959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7" name="コンテンツ プレースホルダー 10">
            <a:extLst>
              <a:ext uri="{FF2B5EF4-FFF2-40B4-BE49-F238E27FC236}">
                <a16:creationId xmlns:a16="http://schemas.microsoft.com/office/drawing/2014/main" id="{EDCB4340-B5CA-A583-FA72-B1B6D22227B9}"/>
              </a:ext>
            </a:extLst>
          </p:cNvPr>
          <p:cNvSpPr>
            <a:spLocks noGrp="1"/>
          </p:cNvSpPr>
          <p:nvPr>
            <p:ph sz="quarter" idx="19"/>
          </p:nvPr>
        </p:nvSpPr>
        <p:spPr>
          <a:xfrm>
            <a:off x="4348842"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8" name="コンテンツ プレースホルダー 10">
            <a:extLst>
              <a:ext uri="{FF2B5EF4-FFF2-40B4-BE49-F238E27FC236}">
                <a16:creationId xmlns:a16="http://schemas.microsoft.com/office/drawing/2014/main" id="{1252A568-F829-A02B-8D4A-6F7382B879E7}"/>
              </a:ext>
            </a:extLst>
          </p:cNvPr>
          <p:cNvSpPr>
            <a:spLocks noGrp="1"/>
          </p:cNvSpPr>
          <p:nvPr>
            <p:ph sz="quarter" idx="20"/>
          </p:nvPr>
        </p:nvSpPr>
        <p:spPr>
          <a:xfrm>
            <a:off x="8096249" y="3652859"/>
            <a:ext cx="348386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with subheading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376363"/>
            <a:ext cx="2377440" cy="369332"/>
          </a:xfrm>
        </p:spPr>
        <p:txBody>
          <a:bodyPr anchor="t"/>
          <a:lstStyle>
            <a:lvl1pPr marL="0" indent="0">
              <a:buNone/>
              <a:defRPr sz="2000" b="0" i="0">
                <a:solidFill>
                  <a:schemeClr val="accent1"/>
                </a:solidFill>
                <a:latin typeface="Amazon Ember Display"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1774270"/>
            <a:ext cx="2377440" cy="1064907"/>
          </a:xfrm>
        </p:spPr>
        <p:txBody>
          <a:bodyPr/>
          <a:lstStyle>
            <a:lvl1pPr marL="0" indent="0">
              <a:buNone/>
              <a:defRPr sz="1800" b="0" i="0">
                <a:latin typeface="Amazon Ember Display" panose="020F0603020204020204" pitchFamily="34" charset="0"/>
              </a:defRPr>
            </a:lvl1pPr>
            <a:lvl2pPr marL="285750" indent="0">
              <a:buNone/>
              <a:defRPr sz="1600" b="0" i="0">
                <a:latin typeface="Amazon Ember Display" panose="020F0603020204020204" pitchFamily="34" charset="0"/>
              </a:defRPr>
            </a:lvl2pPr>
            <a:lvl3pPr marL="628650" indent="0">
              <a:buNone/>
              <a:defRPr sz="1400" b="0" i="0">
                <a:latin typeface="Amazon Ember Display" panose="020F0603020204020204" pitchFamily="34" charset="0"/>
              </a:defRPr>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lvl1pPr>
              <a:defRPr b="0" i="0">
                <a:latin typeface="Amazon Ember Display" panose="020F0603020204020204" pitchFamily="34" charset="0"/>
              </a:defRPr>
            </a:lvl1pPr>
          </a:lstStyle>
          <a:p>
            <a:fld id="{787BA7E4-3102-1F47-921B-09918E42566B}" type="datetime1">
              <a:rPr lang="ja-JP" altLang="en-US" smtClean="0"/>
              <a:t>2025/9/8</a:t>
            </a:fld>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lvl1pPr>
              <a:defRPr b="0" i="0">
                <a:latin typeface="Amazon Ember Display" panose="020F0603020204020204" pitchFamily="34" charset="0"/>
              </a:defRPr>
            </a:lvl1p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4" name="タイトル 13">
            <a:extLst>
              <a:ext uri="{FF2B5EF4-FFF2-40B4-BE49-F238E27FC236}">
                <a16:creationId xmlns:a16="http://schemas.microsoft.com/office/drawing/2014/main" id="{79345CF1-F951-D0EB-B382-7D0CAD4BCA7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376363"/>
            <a:ext cx="5372100" cy="4495798"/>
          </a:xfrm>
        </p:spPr>
        <p:txBody>
          <a:bodyPr>
            <a:noAutofit/>
          </a:bodyPr>
          <a:lstStyle>
            <a:lvl1pPr marL="0" indent="0">
              <a:buNone/>
              <a:defRPr sz="2400" b="0" i="0">
                <a:latin typeface="Amazon Ember Display" panose="020F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407988" y="1376363"/>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lvl1pPr>
              <a:defRPr b="0" i="0">
                <a:latin typeface="Amazon Ember Display" panose="020F0603020204020204" pitchFamily="34" charset="0"/>
              </a:defRPr>
            </a:lvl1pPr>
          </a:lstStyle>
          <a:p>
            <a:fld id="{D1B7E0C6-ECE9-A742-B884-3C7A6F081232}" type="datetime1">
              <a:rPr lang="ja-JP" altLang="en-US" smtClean="0"/>
              <a:t>2025/9/8</a:t>
            </a:fld>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020137BC-C3CC-34D7-9718-78ED2C0D099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b="0" i="0">
                <a:latin typeface="Amazon Ember Display" panose="020F0603020204020204" pitchFamily="34" charset="0"/>
              </a:defRPr>
            </a:lvl1pPr>
          </a:lstStyle>
          <a:p>
            <a:r>
              <a:rPr lang="en-US" dirty="0"/>
              <a:t>Click icon to add picture</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5AB5E-77C0-1B4E-7AF6-71F7343718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53CAD519-9A88-CC6D-C64F-32781DE12863}"/>
              </a:ext>
            </a:extLst>
          </p:cNvPr>
          <p:cNvSpPr>
            <a:spLocks noGrp="1"/>
          </p:cNvSpPr>
          <p:nvPr>
            <p:ph type="subTitle" idx="1" hasCustomPrompt="1"/>
          </p:nvPr>
        </p:nvSpPr>
        <p:spPr>
          <a:xfrm>
            <a:off x="609598" y="4366830"/>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AECD1BDB-3933-70D1-D0B1-585F679690F4}"/>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6" name="Text Placeholder 7">
            <a:extLst>
              <a:ext uri="{FF2B5EF4-FFF2-40B4-BE49-F238E27FC236}">
                <a16:creationId xmlns:a16="http://schemas.microsoft.com/office/drawing/2014/main" id="{49BD2DDE-9CEA-E55B-45AC-E81DC0520AEE}"/>
              </a:ext>
            </a:extLst>
          </p:cNvPr>
          <p:cNvSpPr>
            <a:spLocks noGrp="1"/>
          </p:cNvSpPr>
          <p:nvPr>
            <p:ph type="body" sz="quarter" idx="10" hasCustomPrompt="1"/>
          </p:nvPr>
        </p:nvSpPr>
        <p:spPr>
          <a:xfrm>
            <a:off x="609598" y="332014"/>
            <a:ext cx="6477002" cy="230832"/>
          </a:xfrm>
        </p:spPr>
        <p:txBody>
          <a:bodyPr wrap="square"/>
          <a:lstStyle>
            <a:lvl1pPr marL="0" indent="0">
              <a:spcAft>
                <a:spcPts val="0"/>
              </a:spcAft>
              <a:buNone/>
              <a:defRPr sz="1000" b="0" i="0" cap="all" spc="3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6F4339BC-5512-257D-D251-96C726B3928B}"/>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2A8E9AEE-EE0A-4511-286D-B7E92DB33387}"/>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D69DB8BB-A96F-21D2-BD02-CDCB6C0382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itle 1">
            <a:extLst>
              <a:ext uri="{FF2B5EF4-FFF2-40B4-BE49-F238E27FC236}">
                <a16:creationId xmlns:a16="http://schemas.microsoft.com/office/drawing/2014/main" id="{4C69315F-6BED-09F1-C555-D62EBCC2C2CC}"/>
              </a:ext>
            </a:extLst>
          </p:cNvPr>
          <p:cNvSpPr>
            <a:spLocks noGrp="1"/>
          </p:cNvSpPr>
          <p:nvPr>
            <p:ph type="ctrTitle" hasCustomPrompt="1"/>
          </p:nvPr>
        </p:nvSpPr>
        <p:spPr>
          <a:xfrm>
            <a:off x="477246" y="3418321"/>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3752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lvl1pPr>
              <a:defRPr b="0" i="0">
                <a:latin typeface="Amazon Ember Display" panose="020F0603020204020204" pitchFamily="34" charset="0"/>
              </a:defRPr>
            </a:lvl1pPr>
          </a:lstStyle>
          <a:p>
            <a:fld id="{5EFBB76F-D5A6-D643-8C93-367890E695CF}" type="datetime1">
              <a:rPr lang="ja-JP" altLang="en-US" smtClean="0"/>
              <a:t>2025/9/8</a:t>
            </a:fld>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b="0" i="0">
                <a:solidFill>
                  <a:schemeClr val="tx2"/>
                </a:solidFill>
                <a:latin typeface="Amazon Ember Display" panose="020F0603020204020204" pitchFamily="34" charset="0"/>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6" name="タイトル 5">
            <a:extLst>
              <a:ext uri="{FF2B5EF4-FFF2-40B4-BE49-F238E27FC236}">
                <a16:creationId xmlns:a16="http://schemas.microsoft.com/office/drawing/2014/main" id="{5D2E6567-2180-12C6-EC23-91D3771ACB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lvl1pPr>
              <a:defRPr b="0" i="0">
                <a:latin typeface="Amazon Ember Display" panose="020F0603020204020204" pitchFamily="34" charset="0"/>
              </a:defRPr>
            </a:lvl1pPr>
          </a:lstStyle>
          <a:p>
            <a:fld id="{D4288B96-C1E5-2142-BD46-FF811A1C1614}" type="datetime1">
              <a:rPr lang="ja-JP" altLang="en-US" smtClean="0"/>
              <a:t>2025/9/8</a:t>
            </a:fld>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タイトル 7">
            <a:extLst>
              <a:ext uri="{FF2B5EF4-FFF2-40B4-BE49-F238E27FC236}">
                <a16:creationId xmlns:a16="http://schemas.microsoft.com/office/drawing/2014/main" id="{E5E2C5D5-21F4-7332-03ED-0DDC54DDAB84}"/>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0" name="コンテンツ プレースホルダー 10">
            <a:extLst>
              <a:ext uri="{FF2B5EF4-FFF2-40B4-BE49-F238E27FC236}">
                <a16:creationId xmlns:a16="http://schemas.microsoft.com/office/drawing/2014/main" id="{0BD1CD14-1DF4-BBF4-BE45-00EEF0847719}"/>
              </a:ext>
            </a:extLst>
          </p:cNvPr>
          <p:cNvSpPr>
            <a:spLocks noGrp="1"/>
          </p:cNvSpPr>
          <p:nvPr>
            <p:ph sz="quarter" idx="13"/>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コンテンツ プレースホルダー 10">
            <a:extLst>
              <a:ext uri="{FF2B5EF4-FFF2-40B4-BE49-F238E27FC236}">
                <a16:creationId xmlns:a16="http://schemas.microsoft.com/office/drawing/2014/main" id="{7D3027A2-F83E-2168-AF7B-7BAE8DEAA53F}"/>
              </a:ext>
            </a:extLst>
          </p:cNvPr>
          <p:cNvSpPr>
            <a:spLocks noGrp="1"/>
          </p:cNvSpPr>
          <p:nvPr>
            <p:ph sz="quarter" idx="14"/>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lvl1pPr>
              <a:defRPr b="0" i="0">
                <a:latin typeface="Amazon Ember Display" panose="020F0603020204020204" pitchFamily="34" charset="0"/>
              </a:defRPr>
            </a:lvl1pPr>
          </a:lstStyle>
          <a:p>
            <a:fld id="{FB322C28-5DD2-9445-9C0F-B8137609E628}" type="datetime1">
              <a:rPr lang="ja-JP" altLang="en-US" smtClean="0"/>
              <a:t>2025/9/8</a:t>
            </a:fld>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0" name="タイトル 7">
            <a:extLst>
              <a:ext uri="{FF2B5EF4-FFF2-40B4-BE49-F238E27FC236}">
                <a16:creationId xmlns:a16="http://schemas.microsoft.com/office/drawing/2014/main" id="{AED87B11-539E-661D-8A87-28D792E1B387}"/>
              </a:ext>
            </a:extLst>
          </p:cNvPr>
          <p:cNvSpPr>
            <a:spLocks noGrp="1"/>
          </p:cNvSpPr>
          <p:nvPr>
            <p:ph type="title"/>
          </p:nvPr>
        </p:nvSpPr>
        <p:spPr>
          <a:xfrm>
            <a:off x="407988" y="296409"/>
            <a:ext cx="11449050" cy="617991"/>
          </a:xfrm>
        </p:spPr>
        <p:txBody>
          <a:bodyPr/>
          <a:lstStyle/>
          <a:p>
            <a:r>
              <a:rPr kumimoji="1" lang="ja-JP" altLang="en-US"/>
              <a:t>マスター タイトルの書式設定</a:t>
            </a:r>
          </a:p>
        </p:txBody>
      </p:sp>
      <p:sp>
        <p:nvSpPr>
          <p:cNvPr id="11" name="コンテンツ プレースホルダー 10">
            <a:extLst>
              <a:ext uri="{FF2B5EF4-FFF2-40B4-BE49-F238E27FC236}">
                <a16:creationId xmlns:a16="http://schemas.microsoft.com/office/drawing/2014/main" id="{D69D4A6F-39F3-7865-F6E8-67CB2EEF93CF}"/>
              </a:ext>
            </a:extLst>
          </p:cNvPr>
          <p:cNvSpPr>
            <a:spLocks noGrp="1"/>
          </p:cNvSpPr>
          <p:nvPr>
            <p:ph sz="quarter" idx="14"/>
          </p:nvPr>
        </p:nvSpPr>
        <p:spPr>
          <a:xfrm>
            <a:off x="407988"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2" name="コンテンツ プレースホルダー 10">
            <a:extLst>
              <a:ext uri="{FF2B5EF4-FFF2-40B4-BE49-F238E27FC236}">
                <a16:creationId xmlns:a16="http://schemas.microsoft.com/office/drawing/2014/main" id="{FA970225-6D66-6855-DAC6-2374CCEBDB92}"/>
              </a:ext>
            </a:extLst>
          </p:cNvPr>
          <p:cNvSpPr>
            <a:spLocks noGrp="1"/>
          </p:cNvSpPr>
          <p:nvPr>
            <p:ph sz="quarter" idx="15"/>
          </p:nvPr>
        </p:nvSpPr>
        <p:spPr>
          <a:xfrm>
            <a:off x="6096000" y="1376363"/>
            <a:ext cx="5248274" cy="2062103"/>
          </a:xfrm>
        </p:spPr>
        <p:txBody>
          <a:bodyPr/>
          <a:lstStyle>
            <a:lvl1pPr marL="0" indent="0">
              <a:buNone/>
              <a:defRPr/>
            </a:lvl1pPr>
            <a:lvl2pPr marL="279450" indent="0">
              <a:buNone/>
              <a:defRPr/>
            </a:lvl2pPr>
            <a:lvl3pPr marL="622350" indent="0">
              <a:buNone/>
              <a:defRPr/>
            </a:lvl3pPr>
            <a:lvl4pPr marL="795388" indent="0">
              <a:buNone/>
              <a:defRPr/>
            </a:lvl4pPr>
            <a:lvl5pPr marL="966838" indent="0">
              <a:buNone/>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407988" y="914400"/>
            <a:ext cx="11449050" cy="341632"/>
          </a:xfrm>
        </p:spPr>
        <p:txBody>
          <a:bodyPr/>
          <a:lstStyle>
            <a:lvl1pPr marL="0" indent="0">
              <a:buNone/>
              <a:defRPr lang="en-US" sz="1800" b="0" i="0" kern="1200" cap="none" spc="0" baseline="0" dirty="0">
                <a:solidFill>
                  <a:schemeClr val="tx2"/>
                </a:solidFill>
                <a:latin typeface="Amazon Ember Display" panose="020F0603020204020204" pitchFamily="34" charset="0"/>
                <a:ea typeface="+mn-ea"/>
                <a:cs typeface="+mn-cs"/>
              </a:defRPr>
            </a:lvl1pPr>
          </a:lstStyle>
          <a:p>
            <a:pPr marL="0" lvl="0" indent="0" algn="l" defTabSz="914400" rtl="0" eaLnBrk="1" latinLnBrk="0" hangingPunct="1">
              <a:lnSpc>
                <a:spcPct val="90000"/>
              </a:lnSpc>
              <a:spcBef>
                <a:spcPts val="0"/>
              </a:spcBef>
              <a:spcAft>
                <a:spcPts val="1200"/>
              </a:spcAft>
              <a:buSzPct val="90000"/>
              <a:buFont typeface="Arial" panose="020B0604020202020204" pitchFamily="34" charset="0"/>
              <a:buNone/>
            </a:pPr>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lvl1pPr>
              <a:defRPr b="0" i="0">
                <a:latin typeface="Amazon Ember Display" panose="020F0603020204020204" pitchFamily="34" charset="0"/>
              </a:defRPr>
            </a:lvl1pPr>
          </a:lstStyle>
          <a:p>
            <a:fld id="{F1F9B995-8D5A-B145-9520-10CFE5909078}" type="datetime1">
              <a:rPr lang="ja-JP" altLang="en-US" smtClean="0"/>
              <a:t>2025/9/8</a:t>
            </a:fld>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9" name="コンテンツ プレースホルダー 10">
            <a:extLst>
              <a:ext uri="{FF2B5EF4-FFF2-40B4-BE49-F238E27FC236}">
                <a16:creationId xmlns:a16="http://schemas.microsoft.com/office/drawing/2014/main" id="{4D3EAF7A-398E-C7A3-FC1A-CCD62C30D10B}"/>
              </a:ext>
            </a:extLst>
          </p:cNvPr>
          <p:cNvSpPr>
            <a:spLocks noGrp="1"/>
          </p:cNvSpPr>
          <p:nvPr>
            <p:ph sz="quarter" idx="14"/>
          </p:nvPr>
        </p:nvSpPr>
        <p:spPr>
          <a:xfrm>
            <a:off x="407988"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0" name="コンテンツ プレースホルダー 10">
            <a:extLst>
              <a:ext uri="{FF2B5EF4-FFF2-40B4-BE49-F238E27FC236}">
                <a16:creationId xmlns:a16="http://schemas.microsoft.com/office/drawing/2014/main" id="{00BC5043-E863-8E97-20DD-0AF23B7CD841}"/>
              </a:ext>
            </a:extLst>
          </p:cNvPr>
          <p:cNvSpPr>
            <a:spLocks noGrp="1"/>
          </p:cNvSpPr>
          <p:nvPr>
            <p:ph sz="quarter" idx="15"/>
          </p:nvPr>
        </p:nvSpPr>
        <p:spPr>
          <a:xfrm>
            <a:off x="60960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1" name="タイトル 10">
            <a:extLst>
              <a:ext uri="{FF2B5EF4-FFF2-40B4-BE49-F238E27FC236}">
                <a16:creationId xmlns:a16="http://schemas.microsoft.com/office/drawing/2014/main" id="{3DBE3D95-8B59-C324-E284-139978841A27}"/>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826B4EB-F6CC-4C37-3CA9-1BCB13DA1DF9}"/>
              </a:ext>
            </a:extLst>
          </p:cNvPr>
          <p:cNvSpPr/>
          <p:nvPr userDrawn="1"/>
        </p:nvSpPr>
        <p:spPr>
          <a:xfrm>
            <a:off x="512956" y="512957"/>
            <a:ext cx="11159444" cy="5697344"/>
          </a:xfrm>
          <a:prstGeom prst="roundRect">
            <a:avLst>
              <a:gd name="adj" fmla="val 1733"/>
            </a:avLst>
          </a:prstGeom>
          <a:solidFill>
            <a:srgbClr val="EBFF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rIns="0" anchor="b" anchorCtr="0"/>
          <a:lstStyle>
            <a:lvl1pPr>
              <a:defRPr sz="4400" b="0" i="0" baseline="0">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400110"/>
          </a:xfrm>
        </p:spPr>
        <p:txBody>
          <a:bodyPr/>
          <a:lstStyle>
            <a:lvl1pPr marL="0" indent="0">
              <a:spcAft>
                <a:spcPts val="0"/>
              </a:spcAft>
              <a:buNone/>
              <a:defRPr sz="2000" b="0" i="0" baseline="0">
                <a:latin typeface="Amazon Ember Display" panose="020F0603020204020204" pitchFamily="34" charset="0"/>
                <a:ea typeface="メイリオ" panose="020B0604030504040204" pitchFamily="34" charset="-128"/>
              </a:defRPr>
            </a:lvl1pPr>
          </a:lstStyle>
          <a:p>
            <a:pPr lvl="0"/>
            <a:r>
              <a:rPr lang="en-US" dirty="0"/>
              <a:t>Quoted person’s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A4068367-540C-BF4B-9ADE-4F03D73999E2}" type="datetime1">
              <a:rPr lang="ja-JP" altLang="en-US" smtClean="0"/>
              <a:t>2025/9/8</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Text Placeholder 10">
            <a:extLst>
              <a:ext uri="{FF2B5EF4-FFF2-40B4-BE49-F238E27FC236}">
                <a16:creationId xmlns:a16="http://schemas.microsoft.com/office/drawing/2014/main" id="{3442E0A2-8098-1B6F-94F7-A9E27EC775EE}"/>
              </a:ext>
            </a:extLst>
          </p:cNvPr>
          <p:cNvSpPr>
            <a:spLocks noGrp="1"/>
          </p:cNvSpPr>
          <p:nvPr>
            <p:ph type="body" sz="quarter" idx="16" hasCustomPrompt="1"/>
          </p:nvPr>
        </p:nvSpPr>
        <p:spPr>
          <a:xfrm>
            <a:off x="1540082" y="4496832"/>
            <a:ext cx="8067261" cy="338554"/>
          </a:xfrm>
        </p:spPr>
        <p:txBody>
          <a:bodyPr/>
          <a:lstStyle>
            <a:lvl1pPr marL="0" indent="0">
              <a:buNone/>
              <a:defRPr sz="1600" b="0" i="0" baseline="0">
                <a:latin typeface="Amazon Ember Display" panose="020F0603020204020204" pitchFamily="34" charset="0"/>
                <a:ea typeface="メイリオ" panose="020B0604030504040204" pitchFamily="34" charset="-128"/>
              </a:defRPr>
            </a:lvl1pPr>
          </a:lstStyle>
          <a:p>
            <a:pPr lvl="0"/>
            <a:r>
              <a:rPr lang="en-US" dirty="0"/>
              <a:t>Quoted person’s affiliation</a:t>
            </a:r>
          </a:p>
        </p:txBody>
      </p:sp>
      <p:pic>
        <p:nvPicPr>
          <p:cNvPr id="12" name="Picture 11">
            <a:extLst>
              <a:ext uri="{FF2B5EF4-FFF2-40B4-BE49-F238E27FC236}">
                <a16:creationId xmlns:a16="http://schemas.microsoft.com/office/drawing/2014/main" id="{B061DE8E-6B1F-49ED-9610-31027D9B77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B6475A-312A-4920-A448-D3119241B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baseline="0">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400110"/>
          </a:xfrm>
        </p:spPr>
        <p:txBody>
          <a:bodyPr/>
          <a:lstStyle>
            <a:lvl1pPr marL="0" indent="0">
              <a:spcAft>
                <a:spcPts val="0"/>
              </a:spcAft>
              <a:buNone/>
              <a:defRPr sz="2000" b="0" i="0" baseline="0">
                <a:latin typeface="Amazon Ember Display" panose="020F0603020204020204" pitchFamily="34" charset="0"/>
                <a:ea typeface="メイリオ" panose="020B0604030504040204" pitchFamily="34" charset="-128"/>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38554"/>
          </a:xfrm>
        </p:spPr>
        <p:txBody>
          <a:bodyPr/>
          <a:lstStyle>
            <a:lvl1pPr marL="0" indent="0">
              <a:buNone/>
              <a:defRPr sz="1600" b="0" i="0" baseline="0">
                <a:latin typeface="Amazon Ember Display" panose="020F0603020204020204" pitchFamily="34" charset="0"/>
                <a:ea typeface="メイリオ" panose="020B0604030504040204" pitchFamily="34" charset="-128"/>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8E5E9E65-C9EC-0C4C-8B59-318381E5A651}" type="datetime1">
              <a:rPr lang="ja-JP" altLang="en-US" smtClean="0"/>
              <a:t>2025/9/8</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A9F35CF-0293-AD03-12BE-0AD2771A7530}"/>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15E86E16-D3C5-9BCB-7BE2-1CA4299DCF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7" name="Picture 16">
            <a:extLst>
              <a:ext uri="{FF2B5EF4-FFF2-40B4-BE49-F238E27FC236}">
                <a16:creationId xmlns:a16="http://schemas.microsoft.com/office/drawing/2014/main" id="{B925287C-25B0-64C0-57CE-B3ACA784D0F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19607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Gradien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C6D9BD-DEEA-4A7B-C871-4536799F03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baseline="0">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400110"/>
          </a:xfrm>
        </p:spPr>
        <p:txBody>
          <a:bodyPr/>
          <a:lstStyle>
            <a:lvl1pPr marL="0" indent="0">
              <a:spcAft>
                <a:spcPts val="0"/>
              </a:spcAft>
              <a:buNone/>
              <a:defRPr sz="2000" b="0" i="0" baseline="0">
                <a:latin typeface="Amazon Ember Display" panose="020F0603020204020204" pitchFamily="34" charset="0"/>
                <a:ea typeface="メイリオ" panose="020B0604030504040204" pitchFamily="34" charset="-128"/>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38554"/>
          </a:xfrm>
        </p:spPr>
        <p:txBody>
          <a:bodyPr/>
          <a:lstStyle>
            <a:lvl1pPr marL="0" indent="0">
              <a:buNone/>
              <a:defRPr sz="1600" b="0" i="0" baseline="0">
                <a:latin typeface="Amazon Ember Display" panose="020F0603020204020204" pitchFamily="34" charset="0"/>
                <a:ea typeface="メイリオ" panose="020B0604030504040204" pitchFamily="34" charset="-128"/>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09F5B235-D8FA-2E43-8D16-C6668DC868E9}" type="datetime1">
              <a:rPr lang="ja-JP" altLang="en-US" smtClean="0"/>
              <a:t>2025/9/8</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59FA2AE2-2071-6FBA-C0DF-DC91D9C45E81}"/>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40CE3C06-636B-539A-57AF-295DAA75FF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C6B17F81-88A9-5971-99D1-BBD6A8A8BDE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25903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91062C-933C-ED0F-B73C-DC245E7FA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1"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1540082" y="1975199"/>
            <a:ext cx="8067261" cy="1920526"/>
          </a:xfrm>
          <a:prstGeom prst="rect">
            <a:avLst/>
          </a:prstGeom>
        </p:spPr>
        <p:txBody>
          <a:bodyPr lIns="91440" anchor="b" anchorCtr="0"/>
          <a:lstStyle>
            <a:lvl1pPr>
              <a:defRPr sz="4400" b="0" i="0" baseline="0">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1540082" y="4127500"/>
            <a:ext cx="8067261" cy="400110"/>
          </a:xfrm>
        </p:spPr>
        <p:txBody>
          <a:bodyPr/>
          <a:lstStyle>
            <a:lvl1pPr marL="0" indent="0">
              <a:spcAft>
                <a:spcPts val="0"/>
              </a:spcAft>
              <a:buNone/>
              <a:defRPr sz="2000" b="0" i="0" baseline="0">
                <a:latin typeface="Amazon Ember Display" panose="020F0603020204020204" pitchFamily="34" charset="0"/>
                <a:ea typeface="メイリオ" panose="020B0604030504040204" pitchFamily="34" charset="-128"/>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1540082" y="4496832"/>
            <a:ext cx="8067261" cy="338554"/>
          </a:xfrm>
        </p:spPr>
        <p:txBody>
          <a:bodyPr/>
          <a:lstStyle>
            <a:lvl1pPr marL="0" indent="0">
              <a:buNone/>
              <a:defRPr sz="1600" b="0" i="0" baseline="0">
                <a:latin typeface="Amazon Ember Display" panose="020F0603020204020204" pitchFamily="34" charset="0"/>
                <a:ea typeface="メイリオ" panose="020B0604030504040204" pitchFamily="34" charset="-128"/>
              </a:defRPr>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lvl1pPr>
              <a:defRPr b="0" i="0">
                <a:latin typeface="Amazon Ember Display" panose="020F0603020204020204" pitchFamily="34" charset="0"/>
              </a:defRPr>
            </a:lvl1pPr>
          </a:lstStyle>
          <a:p>
            <a:fld id="{A9E813E6-E647-0743-AD44-EFBEEEAF3B9D}" type="datetime1">
              <a:rPr lang="ja-JP" altLang="en-US" smtClean="0"/>
              <a:t>2025/9/8</a:t>
            </a:fld>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2F74E9CC-3075-EE68-DD01-BF810D0A2E59}"/>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10573292-B887-5760-95C0-AEDAC62EB3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pic>
        <p:nvPicPr>
          <p:cNvPr id="16" name="Picture 15">
            <a:extLst>
              <a:ext uri="{FF2B5EF4-FFF2-40B4-BE49-F238E27FC236}">
                <a16:creationId xmlns:a16="http://schemas.microsoft.com/office/drawing/2014/main" id="{5B2E29BE-BB61-D337-4DBC-22CE338B031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5928" y="1942480"/>
            <a:ext cx="398998" cy="338710"/>
          </a:xfrm>
          <a:prstGeom prst="rect">
            <a:avLst/>
          </a:prstGeom>
        </p:spPr>
      </p:pic>
    </p:spTree>
    <p:extLst>
      <p:ext uri="{BB962C8B-B14F-4D97-AF65-F5344CB8AC3E}">
        <p14:creationId xmlns:p14="http://schemas.microsoft.com/office/powerpoint/2010/main" val="85541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26354-B9D3-DA3A-9E84-842EA468AB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B00AF9A5-DF76-8A4E-87D0-03F746416163}" type="datetime1">
              <a:rPr lang="ja-JP" altLang="en-US" smtClean="0"/>
              <a:t>2025/9/8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1BD8B1BE-F62C-9842-9FF0-A53695D03916}"/>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57D7B46F-CBF3-F8B3-401A-040A31AF59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15396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Option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D43F54-D03F-0326-2168-E4B64C3257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C3D6F9BB-BBCC-9542-BB40-D25597B39C6E}" type="datetime1">
              <a:rPr lang="ja-JP" altLang="en-US" smtClean="0"/>
              <a:t>2025/9/8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68CECC62-1D56-92A3-418D-0EC34FDA9B78}"/>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13" name="Picture 12">
            <a:extLst>
              <a:ext uri="{FF2B5EF4-FFF2-40B4-BE49-F238E27FC236}">
                <a16:creationId xmlns:a16="http://schemas.microsoft.com/office/drawing/2014/main" id="{64951714-F565-6DF2-258E-6733254008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3E1A9C0-25D4-6213-F6DE-1B604250E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60F04AFD-CEAF-D96A-9FBC-950044545866}"/>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5" name="Text Placeholder 9">
            <a:extLst>
              <a:ext uri="{FF2B5EF4-FFF2-40B4-BE49-F238E27FC236}">
                <a16:creationId xmlns:a16="http://schemas.microsoft.com/office/drawing/2014/main" id="{0187CBED-F3F8-A0AE-DBEA-EEEA1D2E7660}"/>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21" name="Rounded Rectangle 20">
            <a:extLst>
              <a:ext uri="{FF2B5EF4-FFF2-40B4-BE49-F238E27FC236}">
                <a16:creationId xmlns:a16="http://schemas.microsoft.com/office/drawing/2014/main" id="{55857500-2C8E-9211-5B61-DC83BC3450CB}"/>
              </a:ext>
            </a:extLst>
          </p:cNvPr>
          <p:cNvSpPr/>
          <p:nvPr userDrawn="1"/>
        </p:nvSpPr>
        <p:spPr>
          <a:xfrm>
            <a:off x="609598" y="304800"/>
            <a:ext cx="2993681" cy="28895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6" name="Text Placeholder 7">
            <a:extLst>
              <a:ext uri="{FF2B5EF4-FFF2-40B4-BE49-F238E27FC236}">
                <a16:creationId xmlns:a16="http://schemas.microsoft.com/office/drawing/2014/main" id="{17F887A3-28C2-6DE9-5807-21C410AB73B1}"/>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7" name="Text Placeholder 11">
            <a:extLst>
              <a:ext uri="{FF2B5EF4-FFF2-40B4-BE49-F238E27FC236}">
                <a16:creationId xmlns:a16="http://schemas.microsoft.com/office/drawing/2014/main" id="{BBFEBE6D-8293-FD48-7C86-4989B458ECE3}"/>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0F412FE6-3787-9446-924A-F202645A1CFC}"/>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B6B38457-CE92-7B1F-6614-6136E9F8F9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2" name="TextBox 21">
            <a:extLst>
              <a:ext uri="{FF2B5EF4-FFF2-40B4-BE49-F238E27FC236}">
                <a16:creationId xmlns:a16="http://schemas.microsoft.com/office/drawing/2014/main" id="{19ABE821-C29F-8323-0B26-4C07043DC762}"/>
              </a:ext>
            </a:extLst>
          </p:cNvPr>
          <p:cNvSpPr txBox="1"/>
          <p:nvPr userDrawn="1"/>
        </p:nvSpPr>
        <p:spPr>
          <a:xfrm>
            <a:off x="-135802" y="2471596"/>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sp>
        <p:nvSpPr>
          <p:cNvPr id="23" name="Title 1">
            <a:extLst>
              <a:ext uri="{FF2B5EF4-FFF2-40B4-BE49-F238E27FC236}">
                <a16:creationId xmlns:a16="http://schemas.microsoft.com/office/drawing/2014/main" id="{10165371-E8F4-C898-9295-C3E433A3EF22}"/>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337433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11771A-14EB-27CD-4981-540766F89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a:prstGeom prst="rect">
            <a:avLst/>
          </a:prstGeom>
        </p:spPr>
        <p:txBody>
          <a:bodyPr anchor="ctr" anchorCtr="0"/>
          <a:lstStyle>
            <a:lvl1pPr>
              <a:defRPr sz="48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lvl1pPr>
              <a:defRPr b="0" i="0">
                <a:latin typeface="Amazon Ember Display" panose="020F0603020204020204" pitchFamily="34" charset="0"/>
              </a:defRPr>
            </a:lvl1pPr>
          </a:lstStyle>
          <a:p>
            <a:fld id="{279EAB33-797D-9947-8D5A-EC790D53B997}" type="datetime1">
              <a:rPr lang="ja-JP" altLang="en-US" smtClean="0"/>
              <a:t>2025/9/8</a:t>
            </a:fld>
            <a:endParaRPr lang="en-US" dirty="0"/>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b="0" i="0">
                <a:solidFill>
                  <a:schemeClr val="tx1"/>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5" name="TextBox 4">
            <a:extLst>
              <a:ext uri="{FF2B5EF4-FFF2-40B4-BE49-F238E27FC236}">
                <a16:creationId xmlns:a16="http://schemas.microsoft.com/office/drawing/2014/main" id="{6F6FE5FF-6177-0943-300C-32D19148D86C}"/>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9" name="Picture 8">
            <a:extLst>
              <a:ext uri="{FF2B5EF4-FFF2-40B4-BE49-F238E27FC236}">
                <a16:creationId xmlns:a16="http://schemas.microsoft.com/office/drawing/2014/main" id="{385BE82B-F0D4-AF27-F993-CB2CA95285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2599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407988" y="1376363"/>
            <a:ext cx="11449050"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lvl1pPr>
              <a:defRPr b="0" i="0">
                <a:latin typeface="Amazon Ember Display" panose="020F0603020204020204" pitchFamily="34" charset="0"/>
              </a:defRPr>
            </a:lvl1pPr>
          </a:lstStyle>
          <a:p>
            <a:fld id="{4EF11F3A-836A-004A-A38A-4DA19B25B9B0}" type="datetime1">
              <a:rPr lang="ja-JP" altLang="en-US" smtClean="0"/>
              <a:t>2025/9/8</a:t>
            </a:fld>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7" name="タイトル 6">
            <a:extLst>
              <a:ext uri="{FF2B5EF4-FFF2-40B4-BE49-F238E27FC236}">
                <a16:creationId xmlns:a16="http://schemas.microsoft.com/office/drawing/2014/main" id="{A8AB43C3-9C78-BC51-A12C-F9D99A56111A}"/>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407988" y="1376363"/>
            <a:ext cx="5248274"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096000" y="1376362"/>
            <a:ext cx="5248276" cy="1646605"/>
          </a:xfrm>
        </p:spPr>
        <p:txBody>
          <a:bodyPr/>
          <a:lstStyle>
            <a:lvl1pPr marL="0" indent="0">
              <a:spcAft>
                <a:spcPts val="600"/>
              </a:spcAft>
              <a:buNone/>
              <a:defRPr sz="1800" b="0" i="0">
                <a:latin typeface="Amazon Ember Mono" panose="020B0509020204020204" pitchFamily="49" charset="0"/>
              </a:defRPr>
            </a:lvl1pPr>
            <a:lvl2pPr marL="228600" indent="0">
              <a:spcAft>
                <a:spcPts val="600"/>
              </a:spcAft>
              <a:buNone/>
              <a:defRPr sz="1800" b="0" i="0">
                <a:latin typeface="Amazon Ember Mono" panose="020B0509020204020204" pitchFamily="49" charset="0"/>
              </a:defRPr>
            </a:lvl2pPr>
            <a:lvl3pPr marL="457200" indent="0">
              <a:spcAft>
                <a:spcPts val="600"/>
              </a:spcAft>
              <a:buNone/>
              <a:defRPr sz="1800" b="0" i="0">
                <a:latin typeface="Amazon Ember Mono" panose="020B0509020204020204" pitchFamily="49" charset="0"/>
              </a:defRPr>
            </a:lvl3pPr>
            <a:lvl4pPr marL="685800" indent="0">
              <a:spcAft>
                <a:spcPts val="600"/>
              </a:spcAft>
              <a:buNone/>
              <a:defRPr sz="1800" b="0" i="0">
                <a:latin typeface="Amazon Ember Mono" panose="020B0509020204020204" pitchFamily="49" charset="0"/>
              </a:defRPr>
            </a:lvl4pPr>
            <a:lvl5pPr marL="914400" indent="0">
              <a:spcAft>
                <a:spcPts val="600"/>
              </a:spcAft>
              <a:buNone/>
              <a:defRPr sz="1800" b="0" i="0">
                <a:latin typeface="Amazon Ember Mono" panose="020B05090202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lvl1pPr>
              <a:defRPr b="0" i="0">
                <a:latin typeface="Amazon Ember Display" panose="020F0603020204020204" pitchFamily="34" charset="0"/>
              </a:defRPr>
            </a:lvl1pPr>
          </a:lstStyle>
          <a:p>
            <a:fld id="{99882B0B-5410-6742-AC19-F5AAB1BBDF13}" type="datetime1">
              <a:rPr lang="ja-JP" altLang="en-US" smtClean="0"/>
              <a:t>2025/9/8</a:t>
            </a:fld>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44A6C69B-224E-6C35-983F-F891AE83E408}"/>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a:prstGeom prst="rect">
            <a:avLst/>
          </a:prstGeom>
        </p:spPr>
        <p:txBody>
          <a:bodyPr/>
          <a:lstStyle>
            <a:lvl1pPr>
              <a:defRPr sz="28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lvl1pPr>
              <a:defRPr b="0" i="0">
                <a:latin typeface="Amazon Ember Display" panose="020F0603020204020204" pitchFamily="34" charset="0"/>
              </a:defRPr>
            </a:lvl1pPr>
          </a:lstStyle>
          <a:p>
            <a:fld id="{4A08FABC-1315-914A-BA7E-EF57B6AFA7FD}" type="datetime1">
              <a:rPr lang="ja-JP" altLang="en-US" smtClean="0"/>
              <a:t>2025/9/8</a:t>
            </a:fld>
            <a:endParaRPr lang="en-US" dirty="0"/>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a:prstGeom prst="rect">
            <a:avLst/>
          </a:prstGeom>
        </p:spPr>
        <p:txBody>
          <a:bodyPr anchor="ctr" anchorCtr="0"/>
          <a:lstStyle>
            <a:lvl1pPr>
              <a:defRPr sz="44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b="0" i="0">
                <a:latin typeface="Amazon Ember Display" panose="020F0603020204020204" pitchFamily="34" charset="0"/>
              </a:defRPr>
            </a:lvl1pPr>
          </a:lstStyle>
          <a:p>
            <a:r>
              <a:rPr lang="en-US" dirty="0"/>
              <a:t>Click icon to add media</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407988" y="1400569"/>
            <a:ext cx="5372101" cy="313932"/>
          </a:xfrm>
        </p:spPr>
        <p:txBody>
          <a:bodyPr/>
          <a:lstStyle>
            <a:lvl1pPr marL="0" indent="0">
              <a:buNone/>
              <a:defRPr sz="1600" b="0" i="0">
                <a:latin typeface="Amazon Ember Display" panose="020F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タイトル 4">
            <a:extLst>
              <a:ext uri="{FF2B5EF4-FFF2-40B4-BE49-F238E27FC236}">
                <a16:creationId xmlns:a16="http://schemas.microsoft.com/office/drawing/2014/main" id="{F968D0AB-9FF9-12E3-BB21-0A374A030C82}"/>
              </a:ext>
            </a:extLst>
          </p:cNvPr>
          <p:cNvSpPr>
            <a:spLocks noGrp="1"/>
          </p:cNvSpPr>
          <p:nvPr>
            <p:ph type="title"/>
          </p:nvPr>
        </p:nvSpPr>
        <p:spPr/>
        <p:txBody>
          <a:bodyPr/>
          <a:lstStyle/>
          <a:p>
            <a:r>
              <a:rPr kumimoji="1" lang="ja-JP" altLang="en-US"/>
              <a:t>マスター タイトルの書式設定</a:t>
            </a:r>
          </a:p>
        </p:txBody>
      </p:sp>
      <p:sp>
        <p:nvSpPr>
          <p:cNvPr id="6" name="コンテンツ プレースホルダー 10">
            <a:extLst>
              <a:ext uri="{FF2B5EF4-FFF2-40B4-BE49-F238E27FC236}">
                <a16:creationId xmlns:a16="http://schemas.microsoft.com/office/drawing/2014/main" id="{E49841DD-7E94-26B6-8D11-132733EE64AD}"/>
              </a:ext>
            </a:extLst>
          </p:cNvPr>
          <p:cNvSpPr>
            <a:spLocks noGrp="1"/>
          </p:cNvSpPr>
          <p:nvPr>
            <p:ph sz="quarter" idx="15"/>
          </p:nvPr>
        </p:nvSpPr>
        <p:spPr>
          <a:xfrm>
            <a:off x="6210300" y="1376363"/>
            <a:ext cx="5248274" cy="2062103"/>
          </a:xfrm>
        </p:spPr>
        <p:txBody>
          <a:bodyPr/>
          <a:lstStyle>
            <a:lvl1pPr marL="342900" indent="-342900">
              <a:buFont typeface="Arial" panose="020B0604020202020204" pitchFamily="34" charset="0"/>
              <a:buChar char="•"/>
              <a:defRPr/>
            </a:lvl1pPr>
            <a:lvl2pPr marL="622350" indent="-342900">
              <a:buFont typeface="Arial" panose="020B0604020202020204" pitchFamily="34" charset="0"/>
              <a:buChar char="•"/>
              <a:defRPr/>
            </a:lvl2pPr>
            <a:lvl3pPr marL="965250" indent="-342900">
              <a:buFont typeface="Arial" panose="020B0604020202020204" pitchFamily="34" charset="0"/>
              <a:buChar char="•"/>
              <a:defRPr/>
            </a:lvl3pPr>
            <a:lvl4pPr marL="1081138" indent="-285750">
              <a:buFont typeface="Arial" panose="020B0604020202020204" pitchFamily="34" charset="0"/>
              <a:buChar char="•"/>
              <a:defRPr/>
            </a:lvl4pPr>
            <a:lvl5pPr marL="1252588" indent="-285750">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3FEA24-4BB1-51F6-D1A3-1CDE18E45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pic>
        <p:nvPicPr>
          <p:cNvPr id="5" name="Picture 4">
            <a:extLst>
              <a:ext uri="{FF2B5EF4-FFF2-40B4-BE49-F238E27FC236}">
                <a16:creationId xmlns:a16="http://schemas.microsoft.com/office/drawing/2014/main" id="{C0B9A91F-2413-643E-00B4-F93DC22555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3" name="TextBox 2">
            <a:extLst>
              <a:ext uri="{FF2B5EF4-FFF2-40B4-BE49-F238E27FC236}">
                <a16:creationId xmlns:a16="http://schemas.microsoft.com/office/drawing/2014/main" id="{0902F78A-89C5-9A95-F0BE-08B93E2052E0}"/>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4CF3CEA-C5D6-3EE2-0ADF-9CA879927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F4CEAE59-88AB-067D-8305-5D60E5C0CC94}"/>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7ED4E7E8-6939-47DD-F50C-1BE8D7C7AB1B}"/>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B0E08B7E-513C-0B0B-9DC0-33A10068E811}"/>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1EF1BFC-F8EA-31FF-2ECB-6FE640057D1C}"/>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BCF5D785-7779-B4A7-1593-D9E4005D4186}"/>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6C67EAE0-22D8-7774-6075-2E7C8D357946}"/>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8B073B14-3FCE-9EBE-8EF4-076D31F5D3A9}"/>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2B64E461-542C-9DF0-B91E-B36341643F32}"/>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0625BCAF-5C90-042B-0BAB-CD0E59CCA80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DDEC7666-E95B-BA1B-9CE7-A188F672FA46}"/>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237707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0EE6D9C-875B-CBBD-B13E-569C0B9A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7">
            <a:extLst>
              <a:ext uri="{FF2B5EF4-FFF2-40B4-BE49-F238E27FC236}">
                <a16:creationId xmlns:a16="http://schemas.microsoft.com/office/drawing/2014/main" id="{C3E01366-E822-32FE-65C0-B3B4125945BA}"/>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4" name="Text Placeholder 9">
            <a:extLst>
              <a:ext uri="{FF2B5EF4-FFF2-40B4-BE49-F238E27FC236}">
                <a16:creationId xmlns:a16="http://schemas.microsoft.com/office/drawing/2014/main" id="{1E78FCF9-F25E-3767-EB4A-8D919FAD0C7D}"/>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A1C9D7C-4935-7A74-21C6-B88B45377B89}"/>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6" name="Text Placeholder 9">
            <a:extLst>
              <a:ext uri="{FF2B5EF4-FFF2-40B4-BE49-F238E27FC236}">
                <a16:creationId xmlns:a16="http://schemas.microsoft.com/office/drawing/2014/main" id="{20D6E1ED-92EF-4477-D94E-EDA210EF8854}"/>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7" name="Text Placeholder 7">
            <a:extLst>
              <a:ext uri="{FF2B5EF4-FFF2-40B4-BE49-F238E27FC236}">
                <a16:creationId xmlns:a16="http://schemas.microsoft.com/office/drawing/2014/main" id="{3F1AB78F-B9B6-3B94-6F03-015F0598F319}"/>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b="0" i="0">
                <a:solidFill>
                  <a:schemeClr val="tx2"/>
                </a:solidFill>
                <a:latin typeface="Amazon Ember Display" panose="020F0603020204020204" pitchFamily="34" charset="0"/>
              </a:defRPr>
            </a:lvl1pPr>
          </a:lstStyle>
          <a:p>
            <a:pPr lvl="0"/>
            <a:r>
              <a:rPr lang="en-US" dirty="0"/>
              <a:t>Speaker name</a:t>
            </a:r>
          </a:p>
        </p:txBody>
      </p:sp>
      <p:sp>
        <p:nvSpPr>
          <p:cNvPr id="9" name="Text Placeholder 9">
            <a:extLst>
              <a:ext uri="{FF2B5EF4-FFF2-40B4-BE49-F238E27FC236}">
                <a16:creationId xmlns:a16="http://schemas.microsoft.com/office/drawing/2014/main" id="{7B0FD9D2-77A6-9253-CB15-84E1C403FB55}"/>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b="0" i="0">
                <a:solidFill>
                  <a:schemeClr val="tx2"/>
                </a:solidFill>
                <a:latin typeface="Amazon Ember Display" panose="020F0603020204020204" pitchFamily="34" charset="0"/>
              </a:defRPr>
            </a:lvl1pPr>
          </a:lstStyle>
          <a:p>
            <a:pPr lvl="0"/>
            <a:r>
              <a:rPr lang="en-US" dirty="0"/>
              <a:t>Speaker contact info (email or socials)</a:t>
            </a:r>
          </a:p>
        </p:txBody>
      </p:sp>
      <p:sp>
        <p:nvSpPr>
          <p:cNvPr id="20" name="TextBox 19">
            <a:extLst>
              <a:ext uri="{FF2B5EF4-FFF2-40B4-BE49-F238E27FC236}">
                <a16:creationId xmlns:a16="http://schemas.microsoft.com/office/drawing/2014/main" id="{DAE79A02-C451-B664-9107-9D196F3382D7}"/>
              </a:ext>
            </a:extLst>
          </p:cNvPr>
          <p:cNvSpPr txBox="1"/>
          <p:nvPr userDrawn="1"/>
        </p:nvSpPr>
        <p:spPr>
          <a:xfrm>
            <a:off x="609599" y="2461211"/>
            <a:ext cx="6867525" cy="923330"/>
          </a:xfrm>
          <a:prstGeom prst="rect">
            <a:avLst/>
          </a:prstGeom>
          <a:noFill/>
        </p:spPr>
        <p:txBody>
          <a:bodyPr wrap="square" lIns="0" rtlCol="0">
            <a:noAutofit/>
          </a:bodyPr>
          <a:lstStyle/>
          <a:p>
            <a:r>
              <a:rPr lang="en-US" sz="4800" b="0" i="0" dirty="0">
                <a:solidFill>
                  <a:schemeClr val="tx2"/>
                </a:solidFill>
                <a:latin typeface="Amazon Ember Display" panose="020F0603020204020204" pitchFamily="34" charset="0"/>
              </a:rPr>
              <a:t>Thank you!</a:t>
            </a:r>
          </a:p>
        </p:txBody>
      </p:sp>
      <p:sp>
        <p:nvSpPr>
          <p:cNvPr id="21" name="TextBox 20">
            <a:extLst>
              <a:ext uri="{FF2B5EF4-FFF2-40B4-BE49-F238E27FC236}">
                <a16:creationId xmlns:a16="http://schemas.microsoft.com/office/drawing/2014/main" id="{1416FB4C-1D1E-4119-B730-03DD2E265086}"/>
              </a:ext>
            </a:extLst>
          </p:cNvPr>
          <p:cNvSpPr txBox="1"/>
          <p:nvPr userDrawn="1"/>
        </p:nvSpPr>
        <p:spPr>
          <a:xfrm>
            <a:off x="-1352550" y="3771900"/>
            <a:ext cx="65" cy="369332"/>
          </a:xfrm>
          <a:prstGeom prst="rect">
            <a:avLst/>
          </a:prstGeom>
          <a:noFill/>
        </p:spPr>
        <p:txBody>
          <a:bodyPr wrap="none" lIns="0" rIns="0" rtlCol="0">
            <a:spAutoFit/>
          </a:bodyPr>
          <a:lstStyle/>
          <a:p>
            <a:pPr algn="l"/>
            <a:endParaRPr lang="en-US" b="0" i="0" dirty="0" err="1">
              <a:latin typeface="Amazon Ember Display" panose="020F0603020204020204" pitchFamily="34" charset="0"/>
            </a:endParaRPr>
          </a:p>
        </p:txBody>
      </p:sp>
      <p:pic>
        <p:nvPicPr>
          <p:cNvPr id="22" name="Picture 21">
            <a:extLst>
              <a:ext uri="{FF2B5EF4-FFF2-40B4-BE49-F238E27FC236}">
                <a16:creationId xmlns:a16="http://schemas.microsoft.com/office/drawing/2014/main" id="{30CC1F33-20B4-A2CC-CBF3-F33B6E957A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2686" y="5622947"/>
            <a:ext cx="979714" cy="587352"/>
          </a:xfrm>
          <a:prstGeom prst="rect">
            <a:avLst/>
          </a:prstGeom>
        </p:spPr>
      </p:pic>
      <p:sp>
        <p:nvSpPr>
          <p:cNvPr id="2" name="TextBox 1">
            <a:extLst>
              <a:ext uri="{FF2B5EF4-FFF2-40B4-BE49-F238E27FC236}">
                <a16:creationId xmlns:a16="http://schemas.microsoft.com/office/drawing/2014/main" id="{492CA65A-606C-B6BF-5226-3CAA4640D586}"/>
              </a:ext>
            </a:extLst>
          </p:cNvPr>
          <p:cNvSpPr txBox="1"/>
          <p:nvPr userDrawn="1"/>
        </p:nvSpPr>
        <p:spPr>
          <a:xfrm>
            <a:off x="527766" y="6025634"/>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spTree>
    <p:extLst>
      <p:ext uri="{BB962C8B-B14F-4D97-AF65-F5344CB8AC3E}">
        <p14:creationId xmlns:p14="http://schemas.microsoft.com/office/powerpoint/2010/main" val="107779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D2F7587B-9987-686E-FBA3-C703A03595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 name="Title 1">
            <a:extLst>
              <a:ext uri="{FF2B5EF4-FFF2-40B4-BE49-F238E27FC236}">
                <a16:creationId xmlns:a16="http://schemas.microsoft.com/office/drawing/2014/main" id="{26F28616-0D97-9CAF-203B-33E2A2B5C1D1}"/>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219837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9350967" y="1376363"/>
            <a:ext cx="2506071" cy="4491317"/>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lvl1pPr>
              <a:defRPr b="0" i="0">
                <a:latin typeface="Amazon Ember Display" panose="020F0603020204020204" pitchFamily="34" charset="0"/>
              </a:defRPr>
            </a:lvl1pPr>
          </a:lstStyle>
          <a:p>
            <a:fld id="{B9419CB5-94BF-844B-9FE1-2557A7F8579D}" type="datetime1">
              <a:rPr lang="ja-JP" altLang="en-US" smtClean="0"/>
              <a:t>2025/9/8</a:t>
            </a:fld>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
        <p:nvSpPr>
          <p:cNvPr id="7" name="タイトル 6">
            <a:extLst>
              <a:ext uri="{FF2B5EF4-FFF2-40B4-BE49-F238E27FC236}">
                <a16:creationId xmlns:a16="http://schemas.microsoft.com/office/drawing/2014/main" id="{301F7150-BCED-1983-0D50-D4FF6DB72303}"/>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999538" y="914399"/>
            <a:ext cx="2857500" cy="5295901"/>
          </a:xfrm>
          <a:prstGeom prst="rect">
            <a:avLst/>
          </a:prstGeom>
        </p:spPr>
        <p:txBody>
          <a:bodyPr vert="eaVert">
            <a:normAutofit/>
          </a:bodyPr>
          <a:lstStyle>
            <a:lvl1pPr>
              <a:defRPr sz="3600" b="0" i="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341067" y="914399"/>
            <a:ext cx="2506071" cy="5295901"/>
          </a:xfrm>
        </p:spPr>
        <p:txBody>
          <a:bodyPr vert="eaVert"/>
          <a:lstStyle>
            <a:lvl1pPr marL="457200" indent="-457200">
              <a:buFont typeface="Arial" panose="020B0604020202020204" pitchFamily="34" charset="0"/>
              <a:buChar char="•"/>
              <a:defRPr b="0" i="0">
                <a:latin typeface="Amazon Ember Display" panose="020F0603020204020204" pitchFamily="34" charset="0"/>
              </a:defRPr>
            </a:lvl1pPr>
            <a:lvl2pPr marL="628650" indent="-342900">
              <a:buFont typeface="Arial" panose="020B0604020202020204" pitchFamily="34" charset="0"/>
              <a:buChar char="•"/>
              <a:defRPr b="0" i="0">
                <a:latin typeface="Amazon Ember Display" panose="020F0603020204020204" pitchFamily="34" charset="0"/>
              </a:defRPr>
            </a:lvl2pPr>
            <a:lvl3pPr marL="971550" indent="-342900">
              <a:buFont typeface="Arial" panose="020B0604020202020204" pitchFamily="34" charset="0"/>
              <a:buChar char="•"/>
              <a:defRPr b="0" i="0">
                <a:latin typeface="Amazon Ember Display" panose="020F0603020204020204" pitchFamily="34" charset="0"/>
              </a:defRPr>
            </a:lvl3pPr>
            <a:lvl4pPr marL="1144588" indent="-285750">
              <a:buFont typeface="Arial" panose="020B0604020202020204" pitchFamily="34" charset="0"/>
              <a:buChar char="•"/>
              <a:defRPr b="0" i="0">
                <a:latin typeface="Amazon Ember Display" panose="020F0603020204020204" pitchFamily="34" charset="0"/>
              </a:defRPr>
            </a:lvl4pPr>
            <a:lvl5pPr marL="1316038" indent="-285750">
              <a:buFont typeface="Arial" panose="020B0604020202020204" pitchFamily="34" charset="0"/>
              <a:buChar char="•"/>
              <a:defRPr b="0" i="0">
                <a:latin typeface="Amazon Ember Display" panose="020F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lvl1pPr>
              <a:defRPr b="0" i="0">
                <a:latin typeface="Amazon Ember Display" panose="020F0603020204020204" pitchFamily="34" charset="0"/>
              </a:defRPr>
            </a:lvl1pPr>
          </a:lstStyle>
          <a:p>
            <a:fld id="{AAC35C94-FDFA-C446-91F8-C91AFA494418}" type="datetime1">
              <a:rPr lang="ja-JP" altLang="en-US" smtClean="0"/>
              <a:t>2025/9/8</a:t>
            </a:fld>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lvl1pPr>
              <a:defRPr b="0" i="0">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lvl1pPr>
              <a:defRPr b="0" i="0">
                <a:latin typeface="Amazon Ember Display" panose="020F0603020204020204" pitchFamily="34" charset="0"/>
              </a:defRPr>
            </a:lvl1pPr>
          </a:lstStyle>
          <a:p>
            <a:fld id="{625061DB-7406-41C8-A121-52D8D4484FD1}" type="slidenum">
              <a:rPr lang="en-US" smtClean="0"/>
              <a:pPr/>
              <a:t>‹#›</a:t>
            </a:fld>
            <a:endParaRPr lang="en-US" dirty="0"/>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9815112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2B">
    <p:spTree>
      <p:nvGrpSpPr>
        <p:cNvPr id="1" name=""/>
        <p:cNvGrpSpPr/>
        <p:nvPr/>
      </p:nvGrpSpPr>
      <p:grpSpPr>
        <a:xfrm>
          <a:off x="0" y="0"/>
          <a:ext cx="0" cy="0"/>
          <a:chOff x="0" y="0"/>
          <a:chExt cx="0" cy="0"/>
        </a:xfrm>
      </p:grpSpPr>
      <p:sp>
        <p:nvSpPr>
          <p:cNvPr id="25" name="Text Placeholder 7">
            <a:extLst>
              <a:ext uri="{FF2B5EF4-FFF2-40B4-BE49-F238E27FC236}">
                <a16:creationId xmlns:a16="http://schemas.microsoft.com/office/drawing/2014/main" id="{C8E54E3F-3CBC-43DF-D0B7-3007697064A8}"/>
              </a:ext>
            </a:extLst>
          </p:cNvPr>
          <p:cNvSpPr>
            <a:spLocks noGrp="1"/>
          </p:cNvSpPr>
          <p:nvPr>
            <p:ph type="body" sz="quarter" idx="10"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pic>
        <p:nvPicPr>
          <p:cNvPr id="2" name="Picture 1">
            <a:extLst>
              <a:ext uri="{FF2B5EF4-FFF2-40B4-BE49-F238E27FC236}">
                <a16:creationId xmlns:a16="http://schemas.microsoft.com/office/drawing/2014/main" id="{BE5BDDB8-98EE-F01A-753C-07B65A3249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9">
            <a:extLst>
              <a:ext uri="{FF2B5EF4-FFF2-40B4-BE49-F238E27FC236}">
                <a16:creationId xmlns:a16="http://schemas.microsoft.com/office/drawing/2014/main" id="{E80812B7-8A92-F272-875E-0D757C691E8E}"/>
              </a:ext>
            </a:extLst>
          </p:cNvPr>
          <p:cNvSpPr>
            <a:spLocks noGrp="1"/>
          </p:cNvSpPr>
          <p:nvPr>
            <p:ph type="body" sz="quarter" idx="11" hasCustomPrompt="1"/>
          </p:nvPr>
        </p:nvSpPr>
        <p:spPr>
          <a:xfrm>
            <a:off x="609598" y="5261981"/>
            <a:ext cx="3797302" cy="400110"/>
          </a:xfrm>
        </p:spPr>
        <p:txBody>
          <a:bodyPr wrap="square"/>
          <a:lstStyle>
            <a:lvl1pPr marL="0" indent="0">
              <a:spcAft>
                <a:spcPts val="0"/>
              </a:spcAft>
              <a:buNone/>
              <a:defRPr sz="2000" b="1" i="0" cap="none" spc="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name (pronouns)</a:t>
            </a:r>
          </a:p>
        </p:txBody>
      </p:sp>
      <p:sp>
        <p:nvSpPr>
          <p:cNvPr id="7" name="Text Placeholder 11">
            <a:extLst>
              <a:ext uri="{FF2B5EF4-FFF2-40B4-BE49-F238E27FC236}">
                <a16:creationId xmlns:a16="http://schemas.microsoft.com/office/drawing/2014/main" id="{9404D9CE-381D-295C-A64E-88C5D0C0A61D}"/>
              </a:ext>
            </a:extLst>
          </p:cNvPr>
          <p:cNvSpPr>
            <a:spLocks noGrp="1"/>
          </p:cNvSpPr>
          <p:nvPr>
            <p:ph type="body" sz="quarter" idx="12" hasCustomPrompt="1"/>
          </p:nvPr>
        </p:nvSpPr>
        <p:spPr>
          <a:xfrm>
            <a:off x="609598" y="5674769"/>
            <a:ext cx="3797302" cy="584775"/>
          </a:xfrm>
        </p:spPr>
        <p:txBody>
          <a:bodyPr wrap="square"/>
          <a:lstStyle>
            <a:lvl1pPr marL="0" indent="0">
              <a:spcAft>
                <a:spcPts val="300"/>
              </a:spcAft>
              <a:buNone/>
              <a:defRPr sz="1600" b="0" i="0" baseline="0">
                <a:solidFill>
                  <a:schemeClr val="tx2"/>
                </a:solidFill>
                <a:latin typeface="Amazon Ember Display" panose="020F0603020204020204" pitchFamily="34" charset="0"/>
                <a:ea typeface="メイリオ" panose="020B0604030504040204" pitchFamily="34" charset="-128"/>
              </a:defRPr>
            </a:lvl1pPr>
          </a:lstStyle>
          <a:p>
            <a:pPr lvl="0"/>
            <a:r>
              <a:rPr lang="en-US" dirty="0"/>
              <a:t>Speaker job title</a:t>
            </a:r>
            <a:br>
              <a:rPr lang="en-US" dirty="0"/>
            </a:br>
            <a:r>
              <a:rPr lang="en-US" dirty="0"/>
              <a:t>Speaker company</a:t>
            </a:r>
          </a:p>
        </p:txBody>
      </p:sp>
      <p:sp>
        <p:nvSpPr>
          <p:cNvPr id="8" name="TextBox 7">
            <a:extLst>
              <a:ext uri="{FF2B5EF4-FFF2-40B4-BE49-F238E27FC236}">
                <a16:creationId xmlns:a16="http://schemas.microsoft.com/office/drawing/2014/main" id="{ECF72D21-07F0-8A31-A886-8180F34B788F}"/>
              </a:ext>
            </a:extLst>
          </p:cNvPr>
          <p:cNvSpPr txBox="1"/>
          <p:nvPr userDrawn="1"/>
        </p:nvSpPr>
        <p:spPr>
          <a:xfrm>
            <a:off x="504476"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20" name="Picture 19">
            <a:extLst>
              <a:ext uri="{FF2B5EF4-FFF2-40B4-BE49-F238E27FC236}">
                <a16:creationId xmlns:a16="http://schemas.microsoft.com/office/drawing/2014/main" id="{9AF3C931-F34B-7961-BC75-B4572B02FF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7228" y="5740417"/>
            <a:ext cx="783771" cy="469881"/>
          </a:xfrm>
          <a:prstGeom prst="rect">
            <a:avLst/>
          </a:prstGeom>
        </p:spPr>
      </p:pic>
      <p:sp>
        <p:nvSpPr>
          <p:cNvPr id="24" name="Rounded Rectangle 23">
            <a:extLst>
              <a:ext uri="{FF2B5EF4-FFF2-40B4-BE49-F238E27FC236}">
                <a16:creationId xmlns:a16="http://schemas.microsoft.com/office/drawing/2014/main" id="{22F49425-7DA0-E6A1-AFFB-06CE3587D57C}"/>
              </a:ext>
            </a:extLst>
          </p:cNvPr>
          <p:cNvSpPr/>
          <p:nvPr userDrawn="1"/>
        </p:nvSpPr>
        <p:spPr>
          <a:xfrm>
            <a:off x="609598" y="304800"/>
            <a:ext cx="2993681" cy="2889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b="0" i="0" dirty="0" err="1">
              <a:solidFill>
                <a:schemeClr val="tx1"/>
              </a:solidFill>
              <a:latin typeface="Amazon Ember Display" panose="020F0603020204020204" pitchFamily="34" charset="0"/>
            </a:endParaRPr>
          </a:p>
        </p:txBody>
      </p:sp>
      <p:sp>
        <p:nvSpPr>
          <p:cNvPr id="26" name="Subtitle 2">
            <a:extLst>
              <a:ext uri="{FF2B5EF4-FFF2-40B4-BE49-F238E27FC236}">
                <a16:creationId xmlns:a16="http://schemas.microsoft.com/office/drawing/2014/main" id="{7EDB5F6C-924F-E4E4-8B18-2197BA4C3F5E}"/>
              </a:ext>
            </a:extLst>
          </p:cNvPr>
          <p:cNvSpPr>
            <a:spLocks noGrp="1"/>
          </p:cNvSpPr>
          <p:nvPr>
            <p:ph type="subTitle" idx="1" hasCustomPrompt="1"/>
          </p:nvPr>
        </p:nvSpPr>
        <p:spPr>
          <a:xfrm>
            <a:off x="609598" y="1918337"/>
            <a:ext cx="6460998" cy="584775"/>
          </a:xfrm>
        </p:spPr>
        <p:txBody>
          <a:bodyPr wrap="square"/>
          <a:lstStyle>
            <a:lvl1pPr marL="0" indent="0" algn="l">
              <a:spcAft>
                <a:spcPts val="0"/>
              </a:spcAft>
              <a:buFont typeface="Arial" panose="020B0604020202020204" pitchFamily="34" charset="0"/>
              <a:buNone/>
              <a:defRPr sz="3200" b="1" i="0" cap="none" spc="0" baseline="0">
                <a:solidFill>
                  <a:schemeClr val="tx2"/>
                </a:solidFill>
                <a:latin typeface="Amazon Ember Display" panose="020F0603020204020204" pitchFamily="34" charset="0"/>
                <a:ea typeface="メイリオ"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3" name="Text Placeholder 7">
            <a:extLst>
              <a:ext uri="{FF2B5EF4-FFF2-40B4-BE49-F238E27FC236}">
                <a16:creationId xmlns:a16="http://schemas.microsoft.com/office/drawing/2014/main" id="{111574D8-2193-6E96-F970-CA48F920463D}"/>
              </a:ext>
            </a:extLst>
          </p:cNvPr>
          <p:cNvSpPr>
            <a:spLocks noGrp="1"/>
          </p:cNvSpPr>
          <p:nvPr>
            <p:ph type="body" sz="quarter" idx="13" hasCustomPrompt="1"/>
          </p:nvPr>
        </p:nvSpPr>
        <p:spPr>
          <a:xfrm>
            <a:off x="672969" y="332014"/>
            <a:ext cx="6477002" cy="230832"/>
          </a:xfrm>
        </p:spPr>
        <p:txBody>
          <a:bodyPr wrap="square"/>
          <a:lstStyle>
            <a:lvl1pPr marL="0" indent="0">
              <a:spcAft>
                <a:spcPts val="0"/>
              </a:spcAft>
              <a:buNone/>
              <a:defRPr sz="1000" b="0" i="0" cap="all" spc="200" baseline="0">
                <a:solidFill>
                  <a:schemeClr val="tx2"/>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session ID if required</a:t>
            </a:r>
          </a:p>
        </p:txBody>
      </p:sp>
      <p:sp>
        <p:nvSpPr>
          <p:cNvPr id="4" name="Title 1">
            <a:extLst>
              <a:ext uri="{FF2B5EF4-FFF2-40B4-BE49-F238E27FC236}">
                <a16:creationId xmlns:a16="http://schemas.microsoft.com/office/drawing/2014/main" id="{CF67C28C-2194-7DE3-C4ED-8EF747692F60}"/>
              </a:ext>
            </a:extLst>
          </p:cNvPr>
          <p:cNvSpPr>
            <a:spLocks noGrp="1"/>
          </p:cNvSpPr>
          <p:nvPr>
            <p:ph type="ctrTitle" hasCustomPrompt="1"/>
          </p:nvPr>
        </p:nvSpPr>
        <p:spPr>
          <a:xfrm>
            <a:off x="489278" y="928262"/>
            <a:ext cx="6460999" cy="923330"/>
          </a:xfrm>
          <a:prstGeom prst="rect">
            <a:avLst/>
          </a:prstGeom>
        </p:spPr>
        <p:txBody>
          <a:bodyPr wrap="square" anchor="t" anchorCtr="0"/>
          <a:lstStyle>
            <a:lvl1pPr algn="l">
              <a:defRPr sz="6000" b="1" i="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a:lstStyle>
          <a:p>
            <a:r>
              <a:rPr lang="en-US" dirty="0"/>
              <a:t>Enter title</a:t>
            </a:r>
          </a:p>
        </p:txBody>
      </p:sp>
    </p:spTree>
    <p:extLst>
      <p:ext uri="{BB962C8B-B14F-4D97-AF65-F5344CB8AC3E}">
        <p14:creationId xmlns:p14="http://schemas.microsoft.com/office/powerpoint/2010/main" val="92952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F1B3F-5EAF-BF4D-EAC3-027F3AE85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E1613F95-1A80-214D-A7E5-AD11944D62D4}" type="datetime1">
              <a:rPr lang="ja-JP" altLang="en-US" smtClean="0"/>
              <a:t>2025/9/8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484DFBC0-B325-572C-5CE1-6C080F6CDC6D}"/>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タイトル 10">
            <a:extLst>
              <a:ext uri="{FF2B5EF4-FFF2-40B4-BE49-F238E27FC236}">
                <a16:creationId xmlns:a16="http://schemas.microsoft.com/office/drawing/2014/main" id="{84196489-CD8A-281B-1EDE-9DD63DE47243}"/>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155B7953-3D13-4E76-B6AA-EADFEA76BE2A}"/>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7" name="Picture 7">
            <a:extLst>
              <a:ext uri="{FF2B5EF4-FFF2-40B4-BE49-F238E27FC236}">
                <a16:creationId xmlns:a16="http://schemas.microsoft.com/office/drawing/2014/main" id="{4D8B37D1-DB44-94AC-D20A-7504C091B0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9356ED-54C0-AD03-2028-FEFC88C137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0DF1397A-188B-E44C-8056-19F1377F0177}" type="datetime1">
              <a:rPr lang="ja-JP" altLang="en-US" smtClean="0"/>
              <a:t>2025/9/8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8" name="タイトル 7">
            <a:extLst>
              <a:ext uri="{FF2B5EF4-FFF2-40B4-BE49-F238E27FC236}">
                <a16:creationId xmlns:a16="http://schemas.microsoft.com/office/drawing/2014/main" id="{C0EBA330-A9BA-D5D8-37AC-B5CABD7B7FFE}"/>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7CEE6E54-3D0F-78E5-9860-69B73337B8BF}"/>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6" name="Picture 7">
            <a:extLst>
              <a:ext uri="{FF2B5EF4-FFF2-40B4-BE49-F238E27FC236}">
                <a16:creationId xmlns:a16="http://schemas.microsoft.com/office/drawing/2014/main" id="{FB5520A7-B5F3-E043-402C-C6C6417C33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07079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267722-074B-A21B-E711-8760B5294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lvl1pPr>
              <a:defRPr b="0" i="0">
                <a:latin typeface="Amazon Ember Display" panose="020F0603020204020204" pitchFamily="34" charset="0"/>
              </a:defRPr>
            </a:lvl1pPr>
          </a:lstStyle>
          <a:p>
            <a:fld id="{FA2C8ABB-0507-9F46-BC97-23700EAD8347}" type="datetime1">
              <a:rPr lang="ja-JP" altLang="en-US" smtClean="0"/>
              <a:t>2025/9/8</a:t>
            </a:fld>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lvl1pPr>
              <a:defRPr b="0" i="0">
                <a:latin typeface="Amazon Ember Display" panose="020F0603020204020204" pitchFamily="34" charset="0"/>
              </a:defRPr>
            </a:lvl1p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lvl1pPr>
              <a:defRPr b="0" i="0">
                <a:latin typeface="Amazon Ember Display" panose="020F0603020204020204" pitchFamily="34" charset="0"/>
              </a:defRPr>
            </a:lvl1pPr>
          </a:lstStyle>
          <a:p>
            <a:fld id="{EB4B8DE2-A4E8-46E4-8BBF-D75455EFF32C}" type="slidenum">
              <a:rPr lang="en-US" smtClean="0"/>
              <a:pPr/>
              <a:t>‹#›</a:t>
            </a:fld>
            <a:endParaRPr lang="en-US" dirty="0"/>
          </a:p>
        </p:txBody>
      </p:sp>
      <p:sp>
        <p:nvSpPr>
          <p:cNvPr id="6" name="Text Placeholder 6">
            <a:extLst>
              <a:ext uri="{FF2B5EF4-FFF2-40B4-BE49-F238E27FC236}">
                <a16:creationId xmlns:a16="http://schemas.microsoft.com/office/drawing/2014/main" id="{9FC45F5C-9AFC-F8A2-A854-1526E2038314}"/>
              </a:ext>
            </a:extLst>
          </p:cNvPr>
          <p:cNvSpPr>
            <a:spLocks noGrp="1"/>
          </p:cNvSpPr>
          <p:nvPr>
            <p:ph type="body" sz="quarter" idx="10" hasCustomPrompt="1"/>
          </p:nvPr>
        </p:nvSpPr>
        <p:spPr>
          <a:xfrm>
            <a:off x="609600" y="1376363"/>
            <a:ext cx="11247438" cy="3293209"/>
          </a:xfrm>
        </p:spPr>
        <p:txBody>
          <a:bodyPr/>
          <a:lstStyle>
            <a:lvl1pPr marL="0" indent="0">
              <a:spcAft>
                <a:spcPts val="3000"/>
              </a:spcAft>
              <a:buNone/>
              <a:defRPr sz="2400" b="0" i="0">
                <a:latin typeface="Amazon Ember Display" panose="020F0603020204020204" pitchFamily="34" charset="0"/>
              </a:defRPr>
            </a:lvl1pPr>
            <a:lvl2pPr marL="0" indent="0">
              <a:spcAft>
                <a:spcPts val="3000"/>
              </a:spcAft>
              <a:buNone/>
              <a:defRPr sz="2400" b="0" i="0">
                <a:latin typeface="Amazon Ember Display" panose="020F0603020204020204" pitchFamily="34" charset="0"/>
              </a:defRPr>
            </a:lvl2pPr>
            <a:lvl3pPr marL="0" indent="0">
              <a:spcAft>
                <a:spcPts val="3000"/>
              </a:spcAft>
              <a:buNone/>
              <a:defRPr sz="2400" b="0" i="0">
                <a:latin typeface="Amazon Ember Display" panose="020F0603020204020204" pitchFamily="34" charset="0"/>
              </a:defRPr>
            </a:lvl3pPr>
            <a:lvl4pPr marL="0" indent="0">
              <a:spcAft>
                <a:spcPts val="3000"/>
              </a:spcAft>
              <a:buNone/>
              <a:defRPr sz="2400" b="0" i="0">
                <a:latin typeface="Amazon Ember Display" panose="020F0603020204020204" pitchFamily="34" charset="0"/>
              </a:defRPr>
            </a:lvl4pPr>
            <a:lvl5pPr marL="0" indent="0">
              <a:spcAft>
                <a:spcPts val="3000"/>
              </a:spcAft>
              <a:buNone/>
              <a:defRPr sz="2400" b="0" i="0">
                <a:latin typeface="Amazon Ember Display" panose="020F0603020204020204" pitchFamily="34" charset="0"/>
              </a:defRPr>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タイトル 6">
            <a:extLst>
              <a:ext uri="{FF2B5EF4-FFF2-40B4-BE49-F238E27FC236}">
                <a16:creationId xmlns:a16="http://schemas.microsoft.com/office/drawing/2014/main" id="{4A46B114-7DC1-3BD6-D7DD-5F5581F9C749}"/>
              </a:ext>
            </a:extLst>
          </p:cNvPr>
          <p:cNvSpPr>
            <a:spLocks noGrp="1"/>
          </p:cNvSpPr>
          <p:nvPr>
            <p:ph type="title"/>
          </p:nvPr>
        </p:nvSpPr>
        <p:spPr/>
        <p:txBody>
          <a:bodyPr/>
          <a:lstStyle/>
          <a:p>
            <a:r>
              <a:rPr kumimoji="1" lang="ja-JP" altLang="en-US"/>
              <a:t>マスター タイトルの書式設定</a:t>
            </a:r>
          </a:p>
        </p:txBody>
      </p:sp>
      <p:sp>
        <p:nvSpPr>
          <p:cNvPr id="2" name="TextBox 12">
            <a:extLst>
              <a:ext uri="{FF2B5EF4-FFF2-40B4-BE49-F238E27FC236}">
                <a16:creationId xmlns:a16="http://schemas.microsoft.com/office/drawing/2014/main" id="{94A1FC8D-EBC8-93AF-7653-CF2935912F77}"/>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9DE306E4-A541-9621-99D8-DF0F72019E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189305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407987" y="1376363"/>
            <a:ext cx="11449049" cy="2000548"/>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Display" panose="020F0603020204020204" pitchFamily="34" charset="0"/>
              </a:defRPr>
            </a:lvl1pPr>
          </a:lstStyle>
          <a:p>
            <a:fld id="{5E990763-DD24-2844-97C4-5F39F580D678}" type="datetime1">
              <a:rPr lang="ja-JP" altLang="en-US" smtClean="0"/>
              <a:t>2025/9/8</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b="0" i="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13838" y="6210300"/>
            <a:ext cx="2743200" cy="365125"/>
          </a:xfrm>
          <a:prstGeom prst="rect">
            <a:avLst/>
          </a:prstGeom>
        </p:spPr>
        <p:txBody>
          <a:bodyPr vert="horz" lIns="91440" tIns="45720" rIns="91440" bIns="45720" rtlCol="0" anchor="ctr"/>
          <a:lstStyle>
            <a:lvl1pPr algn="r">
              <a:defRPr sz="900" b="0" i="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sp>
        <p:nvSpPr>
          <p:cNvPr id="20" name="Title Placeholder 19">
            <a:extLst>
              <a:ext uri="{FF2B5EF4-FFF2-40B4-BE49-F238E27FC236}">
                <a16:creationId xmlns:a16="http://schemas.microsoft.com/office/drawing/2014/main" id="{4797D856-648E-41D7-7250-C248B908D216}"/>
              </a:ext>
            </a:extLst>
          </p:cNvPr>
          <p:cNvSpPr>
            <a:spLocks noGrp="1"/>
          </p:cNvSpPr>
          <p:nvPr>
            <p:ph type="title"/>
          </p:nvPr>
        </p:nvSpPr>
        <p:spPr>
          <a:xfrm>
            <a:off x="407988" y="296409"/>
            <a:ext cx="11449050" cy="617991"/>
          </a:xfrm>
          <a:prstGeom prst="rect">
            <a:avLst/>
          </a:prstGeom>
        </p:spPr>
        <p:txBody>
          <a:bodyPr vert="horz" lIns="91440" tIns="45720" rIns="91440" bIns="45720" rtlCol="0" anchor="t">
            <a:noAutofit/>
          </a:bodyPr>
          <a:lstStyle/>
          <a:p>
            <a:r>
              <a:rPr lang="en-US" dirty="0"/>
              <a:t>Click to edit Master title style</a:t>
            </a:r>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21230" cy="184666"/>
          </a:xfrm>
          <a:prstGeom prst="rect">
            <a:avLst/>
          </a:prstGeom>
          <a:noFill/>
        </p:spPr>
        <p:txBody>
          <a:bodyPr wrap="none" rtlCol="0">
            <a:spAutoFit/>
          </a:bodyPr>
          <a:lstStyle/>
          <a:p>
            <a:pPr algn="l"/>
            <a:r>
              <a:rPr lang="en-US" sz="600" b="0" i="0" dirty="0">
                <a:solidFill>
                  <a:schemeClr val="tx2"/>
                </a:solidFill>
                <a:latin typeface="Amazon Ember Display" panose="020F0603020204020204" pitchFamily="34" charset="0"/>
              </a:rPr>
              <a:t>© 2025, Amazon Web Services, Inc. or its affiliates. All rights reserved.</a:t>
            </a:r>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55">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710" r:id="rId2"/>
    <p:sldLayoutId id="2147483711" r:id="rId3"/>
    <p:sldLayoutId id="2147483713" r:id="rId4"/>
    <p:sldLayoutId id="2147483712" r:id="rId5"/>
    <p:sldLayoutId id="2147483731" r:id="rId6"/>
    <p:sldLayoutId id="2147483661" r:id="rId7"/>
    <p:sldLayoutId id="2147483723" r:id="rId8"/>
    <p:sldLayoutId id="2147483722" r:id="rId9"/>
    <p:sldLayoutId id="2147483654" r:id="rId10"/>
    <p:sldLayoutId id="2147483725" r:id="rId11"/>
    <p:sldLayoutId id="2147483662" r:id="rId12"/>
    <p:sldLayoutId id="2147483724" r:id="rId13"/>
    <p:sldLayoutId id="2147483663" r:id="rId14"/>
    <p:sldLayoutId id="2147483655" r:id="rId15"/>
    <p:sldLayoutId id="2147483650" r:id="rId16"/>
    <p:sldLayoutId id="2147483664" r:id="rId17"/>
    <p:sldLayoutId id="2147483666" r:id="rId18"/>
    <p:sldLayoutId id="2147483667" r:id="rId19"/>
    <p:sldLayoutId id="2147483665" r:id="rId20"/>
    <p:sldLayoutId id="2147483729" r:id="rId21"/>
    <p:sldLayoutId id="2147483668" r:id="rId22"/>
    <p:sldLayoutId id="2147483730" r:id="rId23"/>
    <p:sldLayoutId id="2147483653" r:id="rId24"/>
    <p:sldLayoutId id="2147483689" r:id="rId25"/>
    <p:sldLayoutId id="2147483691" r:id="rId26"/>
    <p:sldLayoutId id="2147483690" r:id="rId27"/>
    <p:sldLayoutId id="2147483657" r:id="rId28"/>
    <p:sldLayoutId id="2147483692" r:id="rId29"/>
    <p:sldLayoutId id="2147483693" r:id="rId30"/>
    <p:sldLayoutId id="2147483652" r:id="rId31"/>
    <p:sldLayoutId id="2147483669" r:id="rId32"/>
    <p:sldLayoutId id="2147483670" r:id="rId33"/>
    <p:sldLayoutId id="2147483673" r:id="rId34"/>
    <p:sldLayoutId id="2147483726" r:id="rId35"/>
    <p:sldLayoutId id="2147483728" r:id="rId36"/>
    <p:sldLayoutId id="2147483727" r:id="rId37"/>
    <p:sldLayoutId id="2147483717" r:id="rId38"/>
    <p:sldLayoutId id="2147483651" r:id="rId39"/>
    <p:sldLayoutId id="2147483716" r:id="rId40"/>
    <p:sldLayoutId id="2147483671" r:id="rId41"/>
    <p:sldLayoutId id="2147483672" r:id="rId42"/>
    <p:sldLayoutId id="2147483695" r:id="rId43"/>
    <p:sldLayoutId id="2147483674" r:id="rId44"/>
    <p:sldLayoutId id="2147483675" r:id="rId45"/>
    <p:sldLayoutId id="2147483656" r:id="rId46"/>
    <p:sldLayoutId id="2147483676" r:id="rId47"/>
    <p:sldLayoutId id="2147483721" r:id="rId48"/>
    <p:sldLayoutId id="2147483720" r:id="rId49"/>
    <p:sldLayoutId id="2147483707" r:id="rId50"/>
    <p:sldLayoutId id="2147483708" r:id="rId51"/>
    <p:sldLayoutId id="2147483678" r:id="rId52"/>
    <p:sldLayoutId id="214748378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1" i="0" kern="1200" baseline="0">
          <a:solidFill>
            <a:schemeClr val="tx2"/>
          </a:solidFill>
          <a:latin typeface="Amazon Ember Display" panose="020F0603020204020204" pitchFamily="34" charset="0"/>
          <a:ea typeface="メイリオ" panose="020B0604030504040204" pitchFamily="34" charset="-128"/>
          <a:cs typeface="Amazon Ember Display" panose="020F0603020204020204" pitchFamily="34" charset="0"/>
        </a:defRPr>
      </a:lvl1pPr>
    </p:titleStyle>
    <p:bodyStyle>
      <a:lvl1pPr marL="349200" indent="-349200" algn="l" defTabSz="914400" rtl="0" eaLnBrk="1" latinLnBrk="0" hangingPunct="1">
        <a:lnSpc>
          <a:spcPct val="100000"/>
        </a:lnSpc>
        <a:spcBef>
          <a:spcPts val="0"/>
        </a:spcBef>
        <a:spcAft>
          <a:spcPts val="600"/>
        </a:spcAft>
        <a:buSzPct val="90000"/>
        <a:buFont typeface="Arial" panose="020B0604020202020204" pitchFamily="34" charset="0"/>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628650" indent="-349200" algn="l" defTabSz="914400" rtl="0" eaLnBrk="1" latinLnBrk="0" hangingPunct="1">
        <a:lnSpc>
          <a:spcPct val="100000"/>
        </a:lnSpc>
        <a:spcBef>
          <a:spcPts val="0"/>
        </a:spcBef>
        <a:spcAft>
          <a:spcPts val="600"/>
        </a:spcAft>
        <a:buSzPct val="90000"/>
        <a:buFont typeface="システムフォント（レギュラー）"/>
        <a:buChar char="-"/>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971550" indent="-349200" algn="l" defTabSz="914400" rtl="0" eaLnBrk="1" latinLnBrk="0" hangingPunct="1">
        <a:lnSpc>
          <a:spcPct val="100000"/>
        </a:lnSpc>
        <a:spcBef>
          <a:spcPts val="0"/>
        </a:spcBef>
        <a:spcAft>
          <a:spcPts val="600"/>
        </a:spcAft>
        <a:buFont typeface="システムフォント（レギュラー）"/>
        <a:buChar char="&gt;"/>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114458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1316038" indent="-349200" algn="l" defTabSz="914400" rtl="0" eaLnBrk="1" latinLnBrk="0" hangingPunct="1">
        <a:lnSpc>
          <a:spcPct val="100000"/>
        </a:lnSpc>
        <a:spcBef>
          <a:spcPts val="0"/>
        </a:spcBef>
        <a:spcAft>
          <a:spcPts val="600"/>
        </a:spcAft>
        <a:buFont typeface="Arial" panose="020B0604020202020204" pitchFamily="34" charset="0"/>
        <a:buChar char="•"/>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userDrawn="1">
          <p15:clr>
            <a:srgbClr val="F26B43"/>
          </p15:clr>
        </p15:guide>
        <p15:guide id="2" pos="7469" userDrawn="1">
          <p15:clr>
            <a:srgbClr val="F26B43"/>
          </p15:clr>
        </p15:guide>
        <p15:guide id="3" orient="horz" pos="187" userDrawn="1">
          <p15:clr>
            <a:srgbClr val="F26B43"/>
          </p15:clr>
        </p15:guide>
        <p15:guide id="4" orient="horz" pos="3906" userDrawn="1">
          <p15:clr>
            <a:srgbClr val="F26B43"/>
          </p15:clr>
        </p15:guide>
        <p15:guide id="5" orient="horz" pos="867" userDrawn="1">
          <p15:clr>
            <a:srgbClr val="F26B43"/>
          </p15:clr>
        </p15:guide>
        <p15:guide id="6" orient="horz" pos="5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aws-samples/aws-ml-enablement-workshop/tree/main/yourwork"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8.svg"/></Relationships>
</file>

<file path=ppt/slides/_rels/slide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 Id="rId5" Type="http://schemas.openxmlformats.org/officeDocument/2006/relationships/image" Target="../media/image55.sv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E3D8-C272-20FE-AE4A-491B02B81FB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3437341A-05BE-436B-841D-D46B5245C822}"/>
              </a:ext>
            </a:extLst>
          </p:cNvPr>
          <p:cNvSpPr>
            <a:spLocks noGrp="1"/>
          </p:cNvSpPr>
          <p:nvPr>
            <p:ph type="body" sz="quarter" idx="12"/>
          </p:nvPr>
        </p:nvSpPr>
        <p:spPr/>
        <p:txBody>
          <a:bodyPr/>
          <a:lstStyle/>
          <a:p>
            <a:endParaRPr lang="ja-JP" altLang="en-US" dirty="0"/>
          </a:p>
        </p:txBody>
      </p:sp>
      <p:sp>
        <p:nvSpPr>
          <p:cNvPr id="14" name="タイトル 13">
            <a:extLst>
              <a:ext uri="{FF2B5EF4-FFF2-40B4-BE49-F238E27FC236}">
                <a16:creationId xmlns:a16="http://schemas.microsoft.com/office/drawing/2014/main" id="{5DF9D38B-EE29-4DBC-67DF-82754580FB02}"/>
              </a:ext>
            </a:extLst>
          </p:cNvPr>
          <p:cNvSpPr>
            <a:spLocks noGrp="1"/>
          </p:cNvSpPr>
          <p:nvPr>
            <p:ph type="ctrTitle"/>
          </p:nvPr>
        </p:nvSpPr>
        <p:spPr>
          <a:xfrm>
            <a:off x="489278" y="3078760"/>
            <a:ext cx="9351008" cy="1829142"/>
          </a:xfrm>
        </p:spPr>
        <p:txBody>
          <a:bodyPr/>
          <a:lstStyle/>
          <a:p>
            <a:r>
              <a:rPr lang="en-US" altLang="ja-JP" sz="4400" dirty="0"/>
              <a:t>ML Enablement Workshop</a:t>
            </a:r>
            <a:br>
              <a:rPr lang="en-US" altLang="ja-JP" sz="4400" dirty="0"/>
            </a:br>
            <a:r>
              <a:rPr lang="ja-JP" altLang="en-US" sz="2800" b="0" dirty="0"/>
              <a:t>改善編</a:t>
            </a:r>
            <a:r>
              <a:rPr lang="en-US" altLang="ja-JP" sz="2800" b="0" dirty="0"/>
              <a:t> : Continuous Learning Process for Launch</a:t>
            </a:r>
            <a:endParaRPr lang="en-US" altLang="ja-JP" sz="2800" b="0" u="sng" dirty="0"/>
          </a:p>
        </p:txBody>
      </p:sp>
      <p:sp>
        <p:nvSpPr>
          <p:cNvPr id="5" name="テキスト プレースホルダー 4">
            <a:extLst>
              <a:ext uri="{FF2B5EF4-FFF2-40B4-BE49-F238E27FC236}">
                <a16:creationId xmlns:a16="http://schemas.microsoft.com/office/drawing/2014/main" id="{E43209DD-1DE3-47FA-B11C-A64B7976D504}"/>
              </a:ext>
            </a:extLst>
          </p:cNvPr>
          <p:cNvSpPr>
            <a:spLocks noGrp="1"/>
          </p:cNvSpPr>
          <p:nvPr>
            <p:ph type="body" sz="quarter" idx="11"/>
          </p:nvPr>
        </p:nvSpPr>
        <p:spPr/>
        <p:txBody>
          <a:bodyPr/>
          <a:lstStyle/>
          <a:p>
            <a:endParaRPr lang="ja-JP" altLang="en-US"/>
          </a:p>
        </p:txBody>
      </p:sp>
      <p:sp>
        <p:nvSpPr>
          <p:cNvPr id="4" name="テキスト プレースホルダー 3">
            <a:extLst>
              <a:ext uri="{FF2B5EF4-FFF2-40B4-BE49-F238E27FC236}">
                <a16:creationId xmlns:a16="http://schemas.microsoft.com/office/drawing/2014/main" id="{204DB8CD-B10B-A667-854F-E4C4C51D0353}"/>
              </a:ext>
            </a:extLst>
          </p:cNvPr>
          <p:cNvSpPr>
            <a:spLocks noGrp="1"/>
          </p:cNvSpPr>
          <p:nvPr>
            <p:ph type="body" sz="quarter" idx="10"/>
          </p:nvPr>
        </p:nvSpPr>
        <p:spPr>
          <a:xfrm>
            <a:off x="672969" y="332014"/>
            <a:ext cx="6477002" cy="246221"/>
          </a:xfrm>
        </p:spPr>
        <p:txBody>
          <a:bodyPr/>
          <a:lstStyle/>
          <a:p>
            <a:r>
              <a:rPr lang="en-US" altLang="ja-JP" dirty="0"/>
              <a:t>Day2</a:t>
            </a:r>
            <a:endParaRPr lang="ja-JP" altLang="en-US" dirty="0"/>
          </a:p>
        </p:txBody>
      </p:sp>
    </p:spTree>
    <p:extLst>
      <p:ext uri="{BB962C8B-B14F-4D97-AF65-F5344CB8AC3E}">
        <p14:creationId xmlns:p14="http://schemas.microsoft.com/office/powerpoint/2010/main" val="72063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E3499C-5632-47CF-3889-BA451E516277}"/>
              </a:ext>
            </a:extLst>
          </p:cNvPr>
          <p:cNvSpPr>
            <a:spLocks noGrp="1"/>
          </p:cNvSpPr>
          <p:nvPr>
            <p:ph type="sldNum" sz="quarter" idx="13"/>
          </p:nvPr>
        </p:nvSpPr>
        <p:spPr/>
        <p:txBody>
          <a:bodyPr/>
          <a:lstStyle/>
          <a:p>
            <a:fld id="{EB4B8DE2-A4E8-46E4-8BBF-D75455EFF32C}" type="slidenum">
              <a:rPr lang="en-US" smtClean="0"/>
              <a:pPr/>
              <a:t>10</a:t>
            </a:fld>
            <a:endParaRPr lang="en-US" dirty="0"/>
          </a:p>
        </p:txBody>
      </p:sp>
      <p:sp>
        <p:nvSpPr>
          <p:cNvPr id="5" name="タイトル 4">
            <a:extLst>
              <a:ext uri="{FF2B5EF4-FFF2-40B4-BE49-F238E27FC236}">
                <a16:creationId xmlns:a16="http://schemas.microsoft.com/office/drawing/2014/main" id="{C7EEB9C5-7BB0-BF40-E1A9-488FC2BD4A0F}"/>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95180C20-FA8F-9D35-8D0C-7E2E7B85CBBC}"/>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296887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4B7F8-AA5D-16FD-F52A-292ADB2E3A2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E12BC69-16A1-2EC2-522F-FC7FE051BAA4}"/>
              </a:ext>
            </a:extLst>
          </p:cNvPr>
          <p:cNvSpPr>
            <a:spLocks noGrp="1"/>
          </p:cNvSpPr>
          <p:nvPr>
            <p:ph type="sldNum" sz="quarter" idx="13"/>
          </p:nvPr>
        </p:nvSpPr>
        <p:spPr/>
        <p:txBody>
          <a:bodyPr/>
          <a:lstStyle/>
          <a:p>
            <a:fld id="{EB4B8DE2-A4E8-46E4-8BBF-D75455EFF32C}" type="slidenum">
              <a:rPr lang="en-US" smtClean="0"/>
              <a:pPr/>
              <a:t>11</a:t>
            </a:fld>
            <a:endParaRPr lang="en-US" dirty="0"/>
          </a:p>
        </p:txBody>
      </p:sp>
      <p:sp>
        <p:nvSpPr>
          <p:cNvPr id="5" name="タイトル 4">
            <a:extLst>
              <a:ext uri="{FF2B5EF4-FFF2-40B4-BE49-F238E27FC236}">
                <a16:creationId xmlns:a16="http://schemas.microsoft.com/office/drawing/2014/main" id="{9F487069-74BE-CB7D-CE08-02006E1EF9E6}"/>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E138BD3E-337E-BDC4-12ED-5F7429B710F1}"/>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b="1" dirty="0">
                <a:solidFill>
                  <a:schemeClr val="accent5"/>
                </a:solidFill>
              </a:rPr>
              <a:t>改善編のポイント</a:t>
            </a:r>
            <a:endParaRPr lang="en-US" altLang="ja-JP" b="1" dirty="0">
              <a:solidFill>
                <a:schemeClr val="accent5"/>
              </a:solidFill>
            </a:endParaRPr>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25665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4CC0-48FA-89FC-FBA1-2D5A9DFA18E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46854B-7329-3799-32D6-A3D95B1ADF78}"/>
              </a:ext>
            </a:extLst>
          </p:cNvPr>
          <p:cNvSpPr>
            <a:spLocks noGrp="1"/>
          </p:cNvSpPr>
          <p:nvPr>
            <p:ph type="sldNum" sz="quarter" idx="12"/>
          </p:nvPr>
        </p:nvSpPr>
        <p:spPr/>
        <p:txBody>
          <a:bodyPr/>
          <a:lstStyle/>
          <a:p>
            <a:fld id="{EB4B8DE2-A4E8-46E4-8BBF-D75455EFF32C}" type="slidenum">
              <a:rPr lang="en-US" smtClean="0"/>
              <a:pPr/>
              <a:t>12</a:t>
            </a:fld>
            <a:endParaRPr lang="en-US" dirty="0"/>
          </a:p>
        </p:txBody>
      </p:sp>
      <p:sp>
        <p:nvSpPr>
          <p:cNvPr id="3" name="タイトル 2">
            <a:extLst>
              <a:ext uri="{FF2B5EF4-FFF2-40B4-BE49-F238E27FC236}">
                <a16:creationId xmlns:a16="http://schemas.microsoft.com/office/drawing/2014/main" id="{DBB54546-02DF-F1AE-FD03-10856A92EE13}"/>
              </a:ext>
            </a:extLst>
          </p:cNvPr>
          <p:cNvSpPr>
            <a:spLocks noGrp="1"/>
          </p:cNvSpPr>
          <p:nvPr>
            <p:ph type="title"/>
          </p:nvPr>
        </p:nvSpPr>
        <p:spPr/>
        <p:txBody>
          <a:bodyPr/>
          <a:lstStyle/>
          <a:p>
            <a:r>
              <a:rPr kumimoji="1" lang="ja-JP" altLang="en-US" dirty="0"/>
              <a:t>改善編のポイント</a:t>
            </a:r>
          </a:p>
        </p:txBody>
      </p:sp>
      <p:sp>
        <p:nvSpPr>
          <p:cNvPr id="4" name="矢印: 五方向 3">
            <a:extLst>
              <a:ext uri="{FF2B5EF4-FFF2-40B4-BE49-F238E27FC236}">
                <a16:creationId xmlns:a16="http://schemas.microsoft.com/office/drawing/2014/main" id="{CD16543F-5A74-FA84-D518-56DF14C9F309}"/>
              </a:ext>
            </a:extLst>
          </p:cNvPr>
          <p:cNvSpPr/>
          <p:nvPr/>
        </p:nvSpPr>
        <p:spPr>
          <a:xfrm>
            <a:off x="425038"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5" name="矢印: 五方向 4">
            <a:extLst>
              <a:ext uri="{FF2B5EF4-FFF2-40B4-BE49-F238E27FC236}">
                <a16:creationId xmlns:a16="http://schemas.microsoft.com/office/drawing/2014/main" id="{3F3DACA7-3E9D-5EFD-B8AD-8942D6AD138A}"/>
              </a:ext>
            </a:extLst>
          </p:cNvPr>
          <p:cNvSpPr/>
          <p:nvPr/>
        </p:nvSpPr>
        <p:spPr>
          <a:xfrm>
            <a:off x="2779864"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矢印: 五方向 5">
            <a:extLst>
              <a:ext uri="{FF2B5EF4-FFF2-40B4-BE49-F238E27FC236}">
                <a16:creationId xmlns:a16="http://schemas.microsoft.com/office/drawing/2014/main" id="{388BF7F3-3181-3A6E-1AD1-B240CFAC2D94}"/>
              </a:ext>
            </a:extLst>
          </p:cNvPr>
          <p:cNvSpPr/>
          <p:nvPr/>
        </p:nvSpPr>
        <p:spPr>
          <a:xfrm>
            <a:off x="5134690"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7" name="矢印: 五方向 6">
            <a:extLst>
              <a:ext uri="{FF2B5EF4-FFF2-40B4-BE49-F238E27FC236}">
                <a16:creationId xmlns:a16="http://schemas.microsoft.com/office/drawing/2014/main" id="{29E45A64-2CAF-30B7-4B3C-1CE06BAEBB1A}"/>
              </a:ext>
            </a:extLst>
          </p:cNvPr>
          <p:cNvSpPr/>
          <p:nvPr/>
        </p:nvSpPr>
        <p:spPr>
          <a:xfrm>
            <a:off x="7489516"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8" name="矢印: 五方向 7">
            <a:extLst>
              <a:ext uri="{FF2B5EF4-FFF2-40B4-BE49-F238E27FC236}">
                <a16:creationId xmlns:a16="http://schemas.microsoft.com/office/drawing/2014/main" id="{F40C1F75-6859-DCE0-C3B7-2DAF00362E7D}"/>
              </a:ext>
            </a:extLst>
          </p:cNvPr>
          <p:cNvSpPr/>
          <p:nvPr/>
        </p:nvSpPr>
        <p:spPr>
          <a:xfrm>
            <a:off x="9844341" y="1205459"/>
            <a:ext cx="2200175"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9" name="テキスト ボックス 8">
            <a:extLst>
              <a:ext uri="{FF2B5EF4-FFF2-40B4-BE49-F238E27FC236}">
                <a16:creationId xmlns:a16="http://schemas.microsoft.com/office/drawing/2014/main" id="{2A8B8B13-D321-895E-284F-6339B7EA77C8}"/>
              </a:ext>
            </a:extLst>
          </p:cNvPr>
          <p:cNvSpPr txBox="1"/>
          <p:nvPr/>
        </p:nvSpPr>
        <p:spPr>
          <a:xfrm>
            <a:off x="425037" y="1928130"/>
            <a:ext cx="2290918"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顧客の行動とリソースは当初想定と変化ないか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0" name="テキスト ボックス 9">
            <a:extLst>
              <a:ext uri="{FF2B5EF4-FFF2-40B4-BE49-F238E27FC236}">
                <a16:creationId xmlns:a16="http://schemas.microsoft.com/office/drawing/2014/main" id="{D25ED5BA-5547-8E01-E92C-63D6625DCA0F}"/>
              </a:ext>
            </a:extLst>
          </p:cNvPr>
          <p:cNvSpPr txBox="1"/>
          <p:nvPr/>
        </p:nvSpPr>
        <p:spPr>
          <a:xfrm>
            <a:off x="238225" y="4797241"/>
            <a:ext cx="2477730" cy="646331"/>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顧客のインタビューから実態をより反映</a:t>
            </a:r>
          </a:p>
        </p:txBody>
      </p:sp>
      <p:sp>
        <p:nvSpPr>
          <p:cNvPr id="11" name="二等辺三角形 10">
            <a:extLst>
              <a:ext uri="{FF2B5EF4-FFF2-40B4-BE49-F238E27FC236}">
                <a16:creationId xmlns:a16="http://schemas.microsoft.com/office/drawing/2014/main" id="{9437D7D5-2561-19A9-5A5C-EF2320AE9F0F}"/>
              </a:ext>
            </a:extLst>
          </p:cNvPr>
          <p:cNvSpPr/>
          <p:nvPr/>
        </p:nvSpPr>
        <p:spPr>
          <a:xfrm flipV="1">
            <a:off x="1140541"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2" name="テキスト ボックス 11">
            <a:extLst>
              <a:ext uri="{FF2B5EF4-FFF2-40B4-BE49-F238E27FC236}">
                <a16:creationId xmlns:a16="http://schemas.microsoft.com/office/drawing/2014/main" id="{277F2343-4124-BEAA-1FF1-024DF4E78954}"/>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解決策のインパクトは当初想定と変化ないか </a:t>
            </a:r>
            <a:r>
              <a:rPr kumimoji="1" lang="en-US" altLang="ja-JP" dirty="0">
                <a:solidFill>
                  <a:srgbClr val="161E2D"/>
                </a:solidFill>
                <a:latin typeface="Amazon Ember Display"/>
                <a:ea typeface="メイリオ"/>
              </a:rPr>
              <a:t>?</a:t>
            </a:r>
            <a:endParaRPr kumimoji="1" lang="ja-JP" altLang="en-US" dirty="0" err="1">
              <a:solidFill>
                <a:srgbClr val="161E2D"/>
              </a:solidFill>
              <a:latin typeface="Amazon Ember Display"/>
              <a:ea typeface="メイリオ"/>
            </a:endParaRPr>
          </a:p>
        </p:txBody>
      </p:sp>
      <p:sp>
        <p:nvSpPr>
          <p:cNvPr id="13" name="二等辺三角形 12">
            <a:extLst>
              <a:ext uri="{FF2B5EF4-FFF2-40B4-BE49-F238E27FC236}">
                <a16:creationId xmlns:a16="http://schemas.microsoft.com/office/drawing/2014/main" id="{A7FA70A8-677B-F7BB-6013-F26BDC7D574A}"/>
              </a:ext>
            </a:extLst>
          </p:cNvPr>
          <p:cNvSpPr/>
          <p:nvPr/>
        </p:nvSpPr>
        <p:spPr>
          <a:xfrm flipV="1">
            <a:off x="3534695"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4" name="テキスト ボックス 13">
            <a:extLst>
              <a:ext uri="{FF2B5EF4-FFF2-40B4-BE49-F238E27FC236}">
                <a16:creationId xmlns:a16="http://schemas.microsoft.com/office/drawing/2014/main" id="{AB0C771C-6791-76F5-E2F5-568482CFB796}"/>
              </a:ext>
            </a:extLst>
          </p:cNvPr>
          <p:cNvSpPr txBox="1"/>
          <p:nvPr/>
        </p:nvSpPr>
        <p:spPr>
          <a:xfrm>
            <a:off x="2841524"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より連続、より最適な理想状態を想定する。ただし、許容可能な難易度で。</a:t>
            </a:r>
          </a:p>
        </p:txBody>
      </p:sp>
      <p:sp>
        <p:nvSpPr>
          <p:cNvPr id="15" name="テキスト ボックス 14">
            <a:extLst>
              <a:ext uri="{FF2B5EF4-FFF2-40B4-BE49-F238E27FC236}">
                <a16:creationId xmlns:a16="http://schemas.microsoft.com/office/drawing/2014/main" id="{8490DAD2-9E68-11FC-F8D5-F35658F27599}"/>
              </a:ext>
            </a:extLst>
          </p:cNvPr>
          <p:cNvSpPr txBox="1"/>
          <p:nvPr/>
        </p:nvSpPr>
        <p:spPr>
          <a:xfrm>
            <a:off x="5128647" y="1928130"/>
            <a:ext cx="2121517"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発明に必要な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ソリューションの</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リストは、十分な</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効果とカバレッジがあるか</a:t>
            </a:r>
            <a:r>
              <a:rPr kumimoji="1" lang="en-US" altLang="ja-JP" dirty="0">
                <a:solidFill>
                  <a:srgbClr val="161E2D"/>
                </a:solidFill>
                <a:latin typeface="Amazon Ember Display"/>
                <a:ea typeface="メイリオ"/>
              </a:rPr>
              <a:t>?</a:t>
            </a:r>
          </a:p>
        </p:txBody>
      </p:sp>
      <p:sp>
        <p:nvSpPr>
          <p:cNvPr id="16" name="二等辺三角形 15">
            <a:extLst>
              <a:ext uri="{FF2B5EF4-FFF2-40B4-BE49-F238E27FC236}">
                <a16:creationId xmlns:a16="http://schemas.microsoft.com/office/drawing/2014/main" id="{25CA9650-E1AA-4232-5B99-E4741A15DEC2}"/>
              </a:ext>
            </a:extLst>
          </p:cNvPr>
          <p:cNvSpPr/>
          <p:nvPr/>
        </p:nvSpPr>
        <p:spPr>
          <a:xfrm flipV="1">
            <a:off x="5844150"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テキスト ボックス 16">
            <a:extLst>
              <a:ext uri="{FF2B5EF4-FFF2-40B4-BE49-F238E27FC236}">
                <a16:creationId xmlns:a16="http://schemas.microsoft.com/office/drawing/2014/main" id="{E8A6B61E-EFF4-8797-B7E4-7BC6CBE51CA9}"/>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異なるドメイン事例を仕入れる</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上位・複数の解決策をまとめることができないか検討する</a:t>
            </a:r>
          </a:p>
        </p:txBody>
      </p:sp>
      <p:sp>
        <p:nvSpPr>
          <p:cNvPr id="18" name="テキスト ボックス 17">
            <a:extLst>
              <a:ext uri="{FF2B5EF4-FFF2-40B4-BE49-F238E27FC236}">
                <a16:creationId xmlns:a16="http://schemas.microsoft.com/office/drawing/2014/main" id="{72426CE9-7FE6-8A7D-5950-7FAC2B15D155}"/>
              </a:ext>
            </a:extLst>
          </p:cNvPr>
          <p:cNvSpPr txBox="1"/>
          <p:nvPr/>
        </p:nvSpPr>
        <p:spPr>
          <a:xfrm>
            <a:off x="7489516" y="1928130"/>
            <a:ext cx="2121517" cy="1477328"/>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PR/FAQ </a:t>
            </a:r>
            <a:r>
              <a:rPr kumimoji="1" lang="ja-JP" altLang="en-US" dirty="0">
                <a:solidFill>
                  <a:srgbClr val="161E2D"/>
                </a:solidFill>
                <a:latin typeface="Amazon Ember Display"/>
                <a:ea typeface="メイリオ"/>
              </a:rPr>
              <a:t>の顧客向け記載はなぜ今、なぜユーザーが切り替えるべきかメッセージが明確か </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19" name="二等辺三角形 18">
            <a:extLst>
              <a:ext uri="{FF2B5EF4-FFF2-40B4-BE49-F238E27FC236}">
                <a16:creationId xmlns:a16="http://schemas.microsoft.com/office/drawing/2014/main" id="{1874C4D6-532F-4107-5184-5C8F814DACCB}"/>
              </a:ext>
            </a:extLst>
          </p:cNvPr>
          <p:cNvSpPr/>
          <p:nvPr/>
        </p:nvSpPr>
        <p:spPr>
          <a:xfrm flipV="1">
            <a:off x="8205019"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F75E7C13-264D-8338-FECF-F64D085F32D7}"/>
              </a:ext>
            </a:extLst>
          </p:cNvPr>
          <p:cNvSpPr txBox="1"/>
          <p:nvPr/>
        </p:nvSpPr>
        <p:spPr>
          <a:xfrm>
            <a:off x="7511848" y="4797241"/>
            <a:ext cx="2138516" cy="1754326"/>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モックで得られた定量・定性のフィードバックを反映し洗練</a:t>
            </a:r>
            <a:endParaRPr kumimoji="1" lang="en-US" altLang="ja-JP" dirty="0">
              <a:solidFill>
                <a:srgbClr val="161E2D"/>
              </a:solidFill>
              <a:latin typeface="Amazon Ember Display"/>
              <a:ea typeface="メイリオ"/>
            </a:endParaRPr>
          </a:p>
          <a:p>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今回未記載のパートを追加</a:t>
            </a:r>
          </a:p>
        </p:txBody>
      </p:sp>
      <p:sp>
        <p:nvSpPr>
          <p:cNvPr id="21" name="テキスト ボックス 20">
            <a:extLst>
              <a:ext uri="{FF2B5EF4-FFF2-40B4-BE49-F238E27FC236}">
                <a16:creationId xmlns:a16="http://schemas.microsoft.com/office/drawing/2014/main" id="{178210AC-A405-FF0C-6C52-4CFD03E7C80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今後、社内、社外、市場に出ていくためのマイルストンは設計できているか。</a:t>
            </a:r>
          </a:p>
        </p:txBody>
      </p:sp>
      <p:sp>
        <p:nvSpPr>
          <p:cNvPr id="22" name="二等辺三角形 21">
            <a:extLst>
              <a:ext uri="{FF2B5EF4-FFF2-40B4-BE49-F238E27FC236}">
                <a16:creationId xmlns:a16="http://schemas.microsoft.com/office/drawing/2014/main" id="{2416C52A-03BC-29A2-D862-49F5582CE6CF}"/>
              </a:ext>
            </a:extLst>
          </p:cNvPr>
          <p:cNvSpPr/>
          <p:nvPr/>
        </p:nvSpPr>
        <p:spPr>
          <a:xfrm flipV="1">
            <a:off x="10559844" y="4508540"/>
            <a:ext cx="690509" cy="206478"/>
          </a:xfrm>
          <a:prstGeom prst="triangl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3" name="テキスト ボックス 22">
            <a:extLst>
              <a:ext uri="{FF2B5EF4-FFF2-40B4-BE49-F238E27FC236}">
                <a16:creationId xmlns:a16="http://schemas.microsoft.com/office/drawing/2014/main" id="{7CC9D3F0-4FFA-0A66-2A6F-82FE79AAE7F3}"/>
              </a:ext>
            </a:extLst>
          </p:cNvPr>
          <p:cNvSpPr txBox="1"/>
          <p:nvPr/>
        </p:nvSpPr>
        <p:spPr>
          <a:xfrm>
            <a:off x="9866673" y="4797241"/>
            <a:ext cx="2138516" cy="1200329"/>
          </a:xfrm>
          <a:prstGeom prst="rect">
            <a:avLst/>
          </a:prstGeom>
          <a:noFill/>
        </p:spPr>
        <p:txBody>
          <a:bodyPr wrap="square" lIns="0" rIns="0" rtlCol="0">
            <a:spAutoFit/>
          </a:bodyPr>
          <a:lstStyle/>
          <a:p>
            <a:r>
              <a:rPr kumimoji="1" lang="ja-JP" altLang="en-US" dirty="0">
                <a:solidFill>
                  <a:srgbClr val="161E2D"/>
                </a:solidFill>
                <a:latin typeface="Amazon Ember Display"/>
                <a:ea typeface="メイリオ"/>
              </a:rPr>
              <a:t>より先のフェーズのマイルストンを設計し本格的な開発の準備をする</a:t>
            </a:r>
          </a:p>
        </p:txBody>
      </p:sp>
      <p:pic>
        <p:nvPicPr>
          <p:cNvPr id="24" name="図 23">
            <a:extLst>
              <a:ext uri="{FF2B5EF4-FFF2-40B4-BE49-F238E27FC236}">
                <a16:creationId xmlns:a16="http://schemas.microsoft.com/office/drawing/2014/main" id="{33F66818-3C64-2A16-F38F-5311A46712BF}"/>
              </a:ext>
            </a:extLst>
          </p:cNvPr>
          <p:cNvPicPr>
            <a:picLocks noChangeAspect="1"/>
          </p:cNvPicPr>
          <p:nvPr/>
        </p:nvPicPr>
        <p:blipFill>
          <a:blip r:embed="rId2"/>
          <a:stretch>
            <a:fillRect/>
          </a:stretch>
        </p:blipFill>
        <p:spPr>
          <a:xfrm>
            <a:off x="296999" y="3345513"/>
            <a:ext cx="2349692" cy="577541"/>
          </a:xfrm>
          <a:prstGeom prst="rect">
            <a:avLst/>
          </a:prstGeom>
        </p:spPr>
      </p:pic>
      <p:pic>
        <p:nvPicPr>
          <p:cNvPr id="25" name="図 24">
            <a:extLst>
              <a:ext uri="{FF2B5EF4-FFF2-40B4-BE49-F238E27FC236}">
                <a16:creationId xmlns:a16="http://schemas.microsoft.com/office/drawing/2014/main" id="{5C51BC4E-0A3C-C393-E0F2-488C78ACBE2F}"/>
              </a:ext>
            </a:extLst>
          </p:cNvPr>
          <p:cNvPicPr>
            <a:picLocks noChangeAspect="1"/>
          </p:cNvPicPr>
          <p:nvPr/>
        </p:nvPicPr>
        <p:blipFill>
          <a:blip r:embed="rId3"/>
          <a:stretch>
            <a:fillRect/>
          </a:stretch>
        </p:blipFill>
        <p:spPr>
          <a:xfrm>
            <a:off x="3256481" y="3294976"/>
            <a:ext cx="1246936" cy="949891"/>
          </a:xfrm>
          <a:prstGeom prst="rect">
            <a:avLst/>
          </a:prstGeom>
        </p:spPr>
      </p:pic>
      <p:pic>
        <p:nvPicPr>
          <p:cNvPr id="26" name="図 25">
            <a:extLst>
              <a:ext uri="{FF2B5EF4-FFF2-40B4-BE49-F238E27FC236}">
                <a16:creationId xmlns:a16="http://schemas.microsoft.com/office/drawing/2014/main" id="{3A2D25AA-EB74-F5D0-6756-85E71BD09FAF}"/>
              </a:ext>
            </a:extLst>
          </p:cNvPr>
          <p:cNvPicPr>
            <a:picLocks noChangeAspect="1"/>
          </p:cNvPicPr>
          <p:nvPr/>
        </p:nvPicPr>
        <p:blipFill>
          <a:blip r:embed="rId4"/>
          <a:stretch>
            <a:fillRect/>
          </a:stretch>
        </p:blipFill>
        <p:spPr>
          <a:xfrm>
            <a:off x="5038913" y="3370050"/>
            <a:ext cx="2114173" cy="595628"/>
          </a:xfrm>
          <a:prstGeom prst="rect">
            <a:avLst/>
          </a:prstGeom>
        </p:spPr>
      </p:pic>
      <p:pic>
        <p:nvPicPr>
          <p:cNvPr id="27" name="図 26">
            <a:extLst>
              <a:ext uri="{FF2B5EF4-FFF2-40B4-BE49-F238E27FC236}">
                <a16:creationId xmlns:a16="http://schemas.microsoft.com/office/drawing/2014/main" id="{F14B842E-9103-F6DD-BD4A-4AB490DF7E7D}"/>
              </a:ext>
            </a:extLst>
          </p:cNvPr>
          <p:cNvPicPr>
            <a:picLocks noChangeAspect="1"/>
          </p:cNvPicPr>
          <p:nvPr/>
        </p:nvPicPr>
        <p:blipFill>
          <a:blip r:embed="rId5"/>
          <a:stretch>
            <a:fillRect/>
          </a:stretch>
        </p:blipFill>
        <p:spPr>
          <a:xfrm>
            <a:off x="8154636" y="3317825"/>
            <a:ext cx="791273" cy="989648"/>
          </a:xfrm>
          <a:prstGeom prst="rect">
            <a:avLst/>
          </a:prstGeom>
        </p:spPr>
      </p:pic>
      <p:pic>
        <p:nvPicPr>
          <p:cNvPr id="28" name="図 27">
            <a:extLst>
              <a:ext uri="{FF2B5EF4-FFF2-40B4-BE49-F238E27FC236}">
                <a16:creationId xmlns:a16="http://schemas.microsoft.com/office/drawing/2014/main" id="{AF725E5E-7476-6F8C-E8D4-252754FA7CE7}"/>
              </a:ext>
            </a:extLst>
          </p:cNvPr>
          <p:cNvPicPr>
            <a:picLocks noChangeAspect="1"/>
          </p:cNvPicPr>
          <p:nvPr/>
        </p:nvPicPr>
        <p:blipFill>
          <a:blip r:embed="rId6"/>
          <a:stretch>
            <a:fillRect/>
          </a:stretch>
        </p:blipFill>
        <p:spPr>
          <a:xfrm>
            <a:off x="9730252" y="3436373"/>
            <a:ext cx="2349692" cy="764252"/>
          </a:xfrm>
          <a:prstGeom prst="rect">
            <a:avLst/>
          </a:prstGeom>
        </p:spPr>
      </p:pic>
    </p:spTree>
    <p:extLst>
      <p:ext uri="{BB962C8B-B14F-4D97-AF65-F5344CB8AC3E}">
        <p14:creationId xmlns:p14="http://schemas.microsoft.com/office/powerpoint/2010/main" val="145552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7C847-DA41-D3A0-F96D-C2009561E05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C8E9E51-FF73-C949-6175-6D264026D14F}"/>
              </a:ext>
            </a:extLst>
          </p:cNvPr>
          <p:cNvSpPr>
            <a:spLocks noGrp="1"/>
          </p:cNvSpPr>
          <p:nvPr>
            <p:ph type="sldNum" sz="quarter" idx="12"/>
          </p:nvPr>
        </p:nvSpPr>
        <p:spPr/>
        <p:txBody>
          <a:bodyPr/>
          <a:lstStyle/>
          <a:p>
            <a:fld id="{EB4B8DE2-A4E8-46E4-8BBF-D75455EFF32C}" type="slidenum">
              <a:rPr lang="en-US" smtClean="0"/>
              <a:pPr/>
              <a:t>13</a:t>
            </a:fld>
            <a:endParaRPr lang="en-US" dirty="0"/>
          </a:p>
        </p:txBody>
      </p:sp>
      <p:sp>
        <p:nvSpPr>
          <p:cNvPr id="3" name="タイトル 2">
            <a:extLst>
              <a:ext uri="{FF2B5EF4-FFF2-40B4-BE49-F238E27FC236}">
                <a16:creationId xmlns:a16="http://schemas.microsoft.com/office/drawing/2014/main" id="{38B4B626-C60D-0007-CAB4-ED30F02E70B4}"/>
              </a:ext>
            </a:extLst>
          </p:cNvPr>
          <p:cNvSpPr>
            <a:spLocks noGrp="1"/>
          </p:cNvSpPr>
          <p:nvPr>
            <p:ph type="title"/>
          </p:nvPr>
        </p:nvSpPr>
        <p:spPr/>
        <p:txBody>
          <a:bodyPr/>
          <a:lstStyle/>
          <a:p>
            <a:r>
              <a:rPr kumimoji="1" lang="ja-JP" altLang="en-US" dirty="0"/>
              <a:t>ペア活動を続けるべきか </a:t>
            </a:r>
            <a:r>
              <a:rPr kumimoji="1" lang="en-US" altLang="ja-JP" dirty="0"/>
              <a:t>?</a:t>
            </a:r>
            <a:endParaRPr kumimoji="1" lang="ja-JP" altLang="en-US" dirty="0"/>
          </a:p>
        </p:txBody>
      </p:sp>
      <p:sp>
        <p:nvSpPr>
          <p:cNvPr id="4" name="コンテンツ プレースホルダー 3">
            <a:extLst>
              <a:ext uri="{FF2B5EF4-FFF2-40B4-BE49-F238E27FC236}">
                <a16:creationId xmlns:a16="http://schemas.microsoft.com/office/drawing/2014/main" id="{E363C4EC-F313-AC41-9009-130C216A9B37}"/>
              </a:ext>
            </a:extLst>
          </p:cNvPr>
          <p:cNvSpPr>
            <a:spLocks noGrp="1"/>
          </p:cNvSpPr>
          <p:nvPr>
            <p:ph sz="quarter" idx="13"/>
          </p:nvPr>
        </p:nvSpPr>
        <p:spPr>
          <a:xfrm>
            <a:off x="407988" y="1376364"/>
            <a:ext cx="11449050" cy="2092881"/>
          </a:xfrm>
        </p:spPr>
        <p:txBody>
          <a:bodyPr/>
          <a:lstStyle/>
          <a:p>
            <a:r>
              <a:rPr kumimoji="1" lang="en-US" altLang="ja-JP" dirty="0"/>
              <a:t>Listen / Define </a:t>
            </a:r>
            <a:r>
              <a:rPr kumimoji="1" lang="ja-JP" altLang="en-US" dirty="0"/>
              <a:t>の状況を見て、</a:t>
            </a:r>
            <a:r>
              <a:rPr kumimoji="1" lang="ja-JP" altLang="en-US" b="1" dirty="0"/>
              <a:t>仮説検証の数を稼ぐためにペアワークを継続するか、チーム全体で </a:t>
            </a:r>
            <a:r>
              <a:rPr kumimoji="1" lang="en-US" altLang="ja-JP" b="1" dirty="0"/>
              <a:t>1 </a:t>
            </a:r>
            <a:r>
              <a:rPr kumimoji="1" lang="ja-JP" altLang="en-US" b="1" dirty="0"/>
              <a:t>つに集約するか判断をお願いいたします</a:t>
            </a:r>
            <a:r>
              <a:rPr kumimoji="1" lang="ja-JP" altLang="en-US" dirty="0"/>
              <a:t>。</a:t>
            </a:r>
            <a:endParaRPr kumimoji="1" lang="en-US" altLang="ja-JP" dirty="0"/>
          </a:p>
          <a:p>
            <a:endParaRPr kumimoji="1" lang="en-US" altLang="ja-JP" dirty="0"/>
          </a:p>
          <a:p>
            <a:r>
              <a:rPr kumimoji="1" lang="ja-JP" altLang="en-US" dirty="0"/>
              <a:t>ただし、今後の計画を立てる方法を学習していただくために「最優先の一つ」について、次の </a:t>
            </a:r>
            <a:r>
              <a:rPr kumimoji="1" lang="en-US" altLang="ja-JP" dirty="0"/>
              <a:t>Refine </a:t>
            </a:r>
            <a:r>
              <a:rPr kumimoji="1" lang="ja-JP" altLang="en-US" dirty="0"/>
              <a:t>と</a:t>
            </a:r>
            <a:r>
              <a:rPr kumimoji="1" lang="en-US" altLang="ja-JP" dirty="0"/>
              <a:t> Test/Iterate </a:t>
            </a:r>
            <a:r>
              <a:rPr kumimoji="1" lang="ja-JP" altLang="en-US" dirty="0"/>
              <a:t>の実施をお願いいたします。</a:t>
            </a:r>
          </a:p>
        </p:txBody>
      </p:sp>
    </p:spTree>
    <p:extLst>
      <p:ext uri="{BB962C8B-B14F-4D97-AF65-F5344CB8AC3E}">
        <p14:creationId xmlns:p14="http://schemas.microsoft.com/office/powerpoint/2010/main" val="3565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FCB5F-58C8-E47E-9878-D18418ECD7A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D811A7-E00F-79C3-3D39-DC5E25989E52}"/>
              </a:ext>
            </a:extLst>
          </p:cNvPr>
          <p:cNvSpPr>
            <a:spLocks noGrp="1"/>
          </p:cNvSpPr>
          <p:nvPr>
            <p:ph type="sldNum" sz="quarter" idx="12"/>
          </p:nvPr>
        </p:nvSpPr>
        <p:spPr/>
        <p:txBody>
          <a:bodyPr/>
          <a:lstStyle/>
          <a:p>
            <a:fld id="{EB4B8DE2-A4E8-46E4-8BBF-D75455EFF32C}" type="slidenum">
              <a:rPr lang="en-US" smtClean="0"/>
              <a:pPr/>
              <a:t>14</a:t>
            </a:fld>
            <a:endParaRPr lang="en-US" dirty="0"/>
          </a:p>
        </p:txBody>
      </p:sp>
      <p:sp>
        <p:nvSpPr>
          <p:cNvPr id="3" name="タイトル 2">
            <a:extLst>
              <a:ext uri="{FF2B5EF4-FFF2-40B4-BE49-F238E27FC236}">
                <a16:creationId xmlns:a16="http://schemas.microsoft.com/office/drawing/2014/main" id="{D2BB7638-C84D-68A9-8DE0-56D3DF93BA37}"/>
              </a:ext>
            </a:extLst>
          </p:cNvPr>
          <p:cNvSpPr>
            <a:spLocks noGrp="1"/>
          </p:cNvSpPr>
          <p:nvPr>
            <p:ph type="title"/>
          </p:nvPr>
        </p:nvSpPr>
        <p:spPr>
          <a:xfrm>
            <a:off x="407987" y="296409"/>
            <a:ext cx="10836955" cy="617991"/>
          </a:xfrm>
        </p:spPr>
        <p:txBody>
          <a:bodyPr/>
          <a:lstStyle/>
          <a:p>
            <a:r>
              <a:rPr kumimoji="1" lang="en-US" altLang="ja-JP" dirty="0"/>
              <a:t>Refine : </a:t>
            </a:r>
            <a:r>
              <a:rPr kumimoji="1" lang="ja-JP" altLang="en-US" dirty="0"/>
              <a:t>プレスリリースの洗練</a:t>
            </a:r>
          </a:p>
        </p:txBody>
      </p:sp>
      <p:sp>
        <p:nvSpPr>
          <p:cNvPr id="12" name="スクロール: 縦 11">
            <a:extLst>
              <a:ext uri="{FF2B5EF4-FFF2-40B4-BE49-F238E27FC236}">
                <a16:creationId xmlns:a16="http://schemas.microsoft.com/office/drawing/2014/main" id="{C0D9553C-49F3-A776-228C-2428AFF06F5C}"/>
              </a:ext>
            </a:extLst>
          </p:cNvPr>
          <p:cNvSpPr/>
          <p:nvPr/>
        </p:nvSpPr>
        <p:spPr>
          <a:xfrm>
            <a:off x="310840" y="1432353"/>
            <a:ext cx="3746091" cy="4607319"/>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31BBAFCE-1D55-3561-67B9-D825CC2FE9B9}"/>
              </a:ext>
            </a:extLst>
          </p:cNvPr>
          <p:cNvSpPr txBox="1">
            <a:spLocks/>
          </p:cNvSpPr>
          <p:nvPr/>
        </p:nvSpPr>
        <p:spPr>
          <a:xfrm>
            <a:off x="4439798" y="1584753"/>
            <a:ext cx="7510187" cy="424731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有望な解決策については、初期では省略していた</a:t>
            </a:r>
            <a:endParaRPr lang="en-US" altLang="ja-JP" sz="2000" dirty="0"/>
          </a:p>
          <a:p>
            <a:r>
              <a:rPr lang="ja-JP" altLang="en-US" sz="2000" dirty="0"/>
              <a:t>「提供者メッセージ」と「社内向け </a:t>
            </a:r>
            <a:r>
              <a:rPr lang="en-US" altLang="ja-JP" sz="2000" dirty="0"/>
              <a:t>FAQ</a:t>
            </a:r>
            <a:r>
              <a:rPr lang="ja-JP" altLang="en-US" sz="2000" dirty="0"/>
              <a:t>」を追記する。</a:t>
            </a:r>
            <a:endParaRPr lang="en-US" altLang="ja-JP" sz="2000" dirty="0"/>
          </a:p>
          <a:p>
            <a:endParaRPr lang="en-US" altLang="ja-JP" sz="2000" dirty="0"/>
          </a:p>
          <a:p>
            <a:pPr marL="342900" indent="-342900">
              <a:buFont typeface="Arial" panose="020B0604020202020204" pitchFamily="34" charset="0"/>
              <a:buChar char="•"/>
            </a:pPr>
            <a:r>
              <a:rPr lang="ja-JP" altLang="en-US" sz="2000" b="1" dirty="0"/>
              <a:t>提供者メッセージ </a:t>
            </a:r>
            <a:r>
              <a:rPr lang="en-US" altLang="ja-JP" sz="2000" dirty="0"/>
              <a:t>:</a:t>
            </a:r>
            <a:br>
              <a:rPr lang="en-US" altLang="ja-JP" sz="2000" dirty="0"/>
            </a:br>
            <a:r>
              <a:rPr lang="ja-JP" altLang="en-US" sz="2000" dirty="0"/>
              <a:t>なぜ自社がこのソリューションを行うのか、将来どのような計画があるのか</a:t>
            </a:r>
            <a:endParaRPr lang="en-US" altLang="ja-JP" sz="2000" dirty="0"/>
          </a:p>
          <a:p>
            <a:pPr marL="342900" indent="-342900">
              <a:buFont typeface="Arial" panose="020B0604020202020204" pitchFamily="34" charset="0"/>
              <a:buChar char="•"/>
            </a:pPr>
            <a:r>
              <a:rPr lang="ja-JP" altLang="en-US" sz="2000" b="1" dirty="0"/>
              <a:t>社内 </a:t>
            </a:r>
            <a:r>
              <a:rPr lang="en-US" altLang="ja-JP" sz="2000" b="1" dirty="0"/>
              <a:t>FAQ </a:t>
            </a:r>
            <a:r>
              <a:rPr lang="en-US" altLang="ja-JP" sz="2000" dirty="0"/>
              <a:t>: </a:t>
            </a:r>
            <a:br>
              <a:rPr lang="en-US" altLang="ja-JP" sz="2000" dirty="0"/>
            </a:br>
            <a:r>
              <a:rPr lang="ja-JP" altLang="en-US" sz="2000" dirty="0"/>
              <a:t>投資 </a:t>
            </a:r>
            <a:r>
              <a:rPr lang="en-US" altLang="ja-JP" sz="2000" dirty="0"/>
              <a:t>(※) </a:t>
            </a:r>
            <a:r>
              <a:rPr lang="ja-JP" altLang="en-US" sz="2000" dirty="0"/>
              <a:t>継続可否の判断をいつどんな基準で行うのか</a:t>
            </a:r>
            <a:br>
              <a:rPr lang="en-US" altLang="ja-JP" sz="2000" dirty="0"/>
            </a:br>
            <a:r>
              <a:rPr lang="ja-JP" altLang="en-US" sz="2000" dirty="0"/>
              <a:t>どれぐらいの期間でどれぐらいの売上を狙うのか</a:t>
            </a:r>
            <a:br>
              <a:rPr lang="en-US" altLang="ja-JP" sz="2000" dirty="0"/>
            </a:br>
            <a:r>
              <a:rPr lang="ja-JP" altLang="en-US" sz="2000" dirty="0"/>
              <a:t>販売パートナー、共同開発先など外部との連携はどうとるか</a:t>
            </a:r>
            <a:endParaRPr lang="en-US" altLang="ja-JP" sz="2000" dirty="0"/>
          </a:p>
          <a:p>
            <a:endParaRPr lang="en-US" altLang="ja-JP" sz="2000" dirty="0"/>
          </a:p>
          <a:p>
            <a:r>
              <a:rPr lang="en-US" altLang="ja-JP" sz="2000" dirty="0"/>
              <a:t>※</a:t>
            </a:r>
            <a:r>
              <a:rPr lang="ja-JP" altLang="en-US" sz="2000" dirty="0"/>
              <a:t>投資の種別についてこの後説明します</a:t>
            </a:r>
            <a:endParaRPr lang="en-US" altLang="ja-JP" sz="2000" dirty="0"/>
          </a:p>
        </p:txBody>
      </p:sp>
      <p:sp>
        <p:nvSpPr>
          <p:cNvPr id="10" name="四角形: 角を丸くする 9">
            <a:extLst>
              <a:ext uri="{FF2B5EF4-FFF2-40B4-BE49-F238E27FC236}">
                <a16:creationId xmlns:a16="http://schemas.microsoft.com/office/drawing/2014/main" id="{4C56F292-CC79-7FFB-BA19-512FA904A9FD}"/>
              </a:ext>
            </a:extLst>
          </p:cNvPr>
          <p:cNvSpPr/>
          <p:nvPr/>
        </p:nvSpPr>
        <p:spPr>
          <a:xfrm>
            <a:off x="1093215" y="2410582"/>
            <a:ext cx="2181340" cy="805575"/>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dirty="0">
                <a:solidFill>
                  <a:schemeClr val="tx1"/>
                </a:solidFill>
                <a:latin typeface="Amazon Ember Display" panose="020F0603020204020204" pitchFamily="34" charset="0"/>
                <a:ea typeface="メイリオ" panose="020B0604030504040204" pitchFamily="34" charset="-128"/>
              </a:rPr>
              <a:t>メッセージ</a:t>
            </a:r>
          </a:p>
        </p:txBody>
      </p:sp>
      <p:sp>
        <p:nvSpPr>
          <p:cNvPr id="11" name="四角形: 角を丸くする 10">
            <a:extLst>
              <a:ext uri="{FF2B5EF4-FFF2-40B4-BE49-F238E27FC236}">
                <a16:creationId xmlns:a16="http://schemas.microsoft.com/office/drawing/2014/main" id="{18DE7F52-BE30-493D-C97F-A4F7A25175BA}"/>
              </a:ext>
            </a:extLst>
          </p:cNvPr>
          <p:cNvSpPr/>
          <p:nvPr/>
        </p:nvSpPr>
        <p:spPr>
          <a:xfrm>
            <a:off x="1093215" y="3299197"/>
            <a:ext cx="2181340" cy="587313"/>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解決策の体験手順</a:t>
            </a:r>
          </a:p>
        </p:txBody>
      </p:sp>
      <p:sp>
        <p:nvSpPr>
          <p:cNvPr id="20" name="四角形: 角を丸くする 19">
            <a:extLst>
              <a:ext uri="{FF2B5EF4-FFF2-40B4-BE49-F238E27FC236}">
                <a16:creationId xmlns:a16="http://schemas.microsoft.com/office/drawing/2014/main" id="{262F37CC-121D-4039-F9BC-9668990C7B6C}"/>
              </a:ext>
            </a:extLst>
          </p:cNvPr>
          <p:cNvSpPr/>
          <p:nvPr/>
        </p:nvSpPr>
        <p:spPr>
          <a:xfrm>
            <a:off x="1079890" y="3954268"/>
            <a:ext cx="2181340" cy="536466"/>
          </a:xfrm>
          <a:prstGeom prst="roundRect">
            <a:avLst>
              <a:gd name="adj" fmla="val 10920"/>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提供者メッセージ</a:t>
            </a:r>
          </a:p>
        </p:txBody>
      </p:sp>
      <p:sp>
        <p:nvSpPr>
          <p:cNvPr id="22" name="四角形: 角を丸くする 21">
            <a:extLst>
              <a:ext uri="{FF2B5EF4-FFF2-40B4-BE49-F238E27FC236}">
                <a16:creationId xmlns:a16="http://schemas.microsoft.com/office/drawing/2014/main" id="{A25396E4-37DC-1649-E747-A85B8A538059}"/>
              </a:ext>
            </a:extLst>
          </p:cNvPr>
          <p:cNvSpPr/>
          <p:nvPr/>
        </p:nvSpPr>
        <p:spPr>
          <a:xfrm>
            <a:off x="1093215" y="5082652"/>
            <a:ext cx="2181340" cy="369332"/>
          </a:xfrm>
          <a:prstGeom prst="roundRect">
            <a:avLst>
              <a:gd name="adj" fmla="val 10920"/>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顧客向け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24" name="四角形: 角を丸くする 23">
            <a:extLst>
              <a:ext uri="{FF2B5EF4-FFF2-40B4-BE49-F238E27FC236}">
                <a16:creationId xmlns:a16="http://schemas.microsoft.com/office/drawing/2014/main" id="{1C2AA639-CDC5-4679-71DF-65FC19C27204}"/>
              </a:ext>
            </a:extLst>
          </p:cNvPr>
          <p:cNvSpPr/>
          <p:nvPr/>
        </p:nvSpPr>
        <p:spPr>
          <a:xfrm>
            <a:off x="1093215" y="5512689"/>
            <a:ext cx="2181340" cy="369332"/>
          </a:xfrm>
          <a:prstGeom prst="roundRect">
            <a:avLst>
              <a:gd name="adj" fmla="val 10920"/>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社内向け </a:t>
            </a:r>
            <a:r>
              <a:rPr kumimoji="1" lang="en-US" altLang="ja-JP" dirty="0">
                <a:solidFill>
                  <a:schemeClr val="tx1"/>
                </a:solidFill>
                <a:latin typeface="Amazon Ember Display" panose="020F0603020204020204" pitchFamily="34" charset="0"/>
                <a:ea typeface="メイリオ" panose="020B0604030504040204" pitchFamily="34" charset="-128"/>
              </a:rPr>
              <a:t>FAQ</a:t>
            </a:r>
            <a:endParaRPr kumimoji="1" lang="ja-JP" altLang="en-US" dirty="0">
              <a:solidFill>
                <a:schemeClr val="tx1"/>
              </a:solidFill>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8629B864-F887-DCBE-574E-6575E72C3665}"/>
              </a:ext>
            </a:extLst>
          </p:cNvPr>
          <p:cNvSpPr txBox="1"/>
          <p:nvPr/>
        </p:nvSpPr>
        <p:spPr>
          <a:xfrm>
            <a:off x="1237273" y="2035998"/>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PR</a:t>
            </a:r>
          </a:p>
        </p:txBody>
      </p:sp>
      <p:sp>
        <p:nvSpPr>
          <p:cNvPr id="6" name="テキスト ボックス 5">
            <a:extLst>
              <a:ext uri="{FF2B5EF4-FFF2-40B4-BE49-F238E27FC236}">
                <a16:creationId xmlns:a16="http://schemas.microsoft.com/office/drawing/2014/main" id="{B01D8343-FD7B-B0E4-A246-79A09C18A3C5}"/>
              </a:ext>
            </a:extLst>
          </p:cNvPr>
          <p:cNvSpPr txBox="1"/>
          <p:nvPr/>
        </p:nvSpPr>
        <p:spPr>
          <a:xfrm>
            <a:off x="1237273" y="4652615"/>
            <a:ext cx="1893223"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FAQ</a:t>
            </a:r>
          </a:p>
        </p:txBody>
      </p:sp>
    </p:spTree>
    <p:extLst>
      <p:ext uri="{BB962C8B-B14F-4D97-AF65-F5344CB8AC3E}">
        <p14:creationId xmlns:p14="http://schemas.microsoft.com/office/powerpoint/2010/main" val="170922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105E-E10A-2B57-718F-E3AB08BBDCB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0B9D161-A9F4-AF97-DD31-5BA98A0D7185}"/>
              </a:ext>
            </a:extLst>
          </p:cNvPr>
          <p:cNvSpPr>
            <a:spLocks noGrp="1"/>
          </p:cNvSpPr>
          <p:nvPr>
            <p:ph type="sldNum" sz="quarter" idx="12"/>
          </p:nvPr>
        </p:nvSpPr>
        <p:spPr/>
        <p:txBody>
          <a:bodyPr/>
          <a:lstStyle/>
          <a:p>
            <a:fld id="{EB4B8DE2-A4E8-46E4-8BBF-D75455EFF32C}" type="slidenum">
              <a:rPr lang="en-US" smtClean="0"/>
              <a:pPr/>
              <a:t>15</a:t>
            </a:fld>
            <a:endParaRPr lang="en-US" dirty="0"/>
          </a:p>
        </p:txBody>
      </p:sp>
      <p:sp>
        <p:nvSpPr>
          <p:cNvPr id="3" name="タイトル 2">
            <a:extLst>
              <a:ext uri="{FF2B5EF4-FFF2-40B4-BE49-F238E27FC236}">
                <a16:creationId xmlns:a16="http://schemas.microsoft.com/office/drawing/2014/main" id="{FB1364B0-2E2F-83FF-2C39-BF7E79C72D22}"/>
              </a:ext>
            </a:extLst>
          </p:cNvPr>
          <p:cNvSpPr>
            <a:spLocks noGrp="1"/>
          </p:cNvSpPr>
          <p:nvPr>
            <p:ph type="title"/>
          </p:nvPr>
        </p:nvSpPr>
        <p:spPr/>
        <p:txBody>
          <a:bodyPr/>
          <a:lstStyle/>
          <a:p>
            <a:r>
              <a:rPr kumimoji="1" lang="en-US" altLang="ja-JP" dirty="0"/>
              <a:t>Test/Iterate : </a:t>
            </a:r>
            <a:r>
              <a:rPr kumimoji="1" lang="ja-JP" altLang="en-US" dirty="0"/>
              <a:t>実際のプレスリリースまでの</a:t>
            </a:r>
            <a:br>
              <a:rPr kumimoji="1" lang="en-US" altLang="ja-JP" dirty="0"/>
            </a:br>
            <a:r>
              <a:rPr kumimoji="1" lang="ja-JP" altLang="en-US" dirty="0"/>
              <a:t>マイルストン</a:t>
            </a:r>
          </a:p>
        </p:txBody>
      </p:sp>
      <p:sp>
        <p:nvSpPr>
          <p:cNvPr id="43" name="コンテンツ プレースホルダー 42">
            <a:extLst>
              <a:ext uri="{FF2B5EF4-FFF2-40B4-BE49-F238E27FC236}">
                <a16:creationId xmlns:a16="http://schemas.microsoft.com/office/drawing/2014/main" id="{3C60907C-CE2F-5DC9-6553-4ECCA523F776}"/>
              </a:ext>
            </a:extLst>
          </p:cNvPr>
          <p:cNvSpPr>
            <a:spLocks noGrp="1"/>
          </p:cNvSpPr>
          <p:nvPr>
            <p:ph sz="quarter" idx="13"/>
          </p:nvPr>
        </p:nvSpPr>
        <p:spPr>
          <a:xfrm>
            <a:off x="407988" y="1495062"/>
            <a:ext cx="11449050" cy="1031051"/>
          </a:xfrm>
        </p:spPr>
        <p:txBody>
          <a:bodyPr/>
          <a:lstStyle/>
          <a:p>
            <a:r>
              <a:rPr lang="ja-JP" altLang="en-US" sz="2800" dirty="0"/>
              <a:t>実際にプレスリリースを出すには、</a:t>
            </a:r>
            <a:r>
              <a:rPr lang="ja-JP" altLang="en-US" sz="2800" b="1" dirty="0"/>
              <a:t>市場性の評価</a:t>
            </a:r>
            <a:r>
              <a:rPr lang="ja-JP" altLang="en-US" sz="2800" dirty="0"/>
              <a:t>が不可欠。</a:t>
            </a:r>
            <a:endParaRPr lang="en-US" altLang="ja-JP" sz="2800" dirty="0"/>
          </a:p>
          <a:p>
            <a:r>
              <a:rPr lang="ja-JP" altLang="en-US" sz="2800" dirty="0"/>
              <a:t>市場性の評価は大まかに獲得でき得る顧客の数で評価を行う。</a:t>
            </a:r>
            <a:endParaRPr lang="en-US" altLang="ja-JP" sz="2800" dirty="0"/>
          </a:p>
        </p:txBody>
      </p:sp>
      <p:sp>
        <p:nvSpPr>
          <p:cNvPr id="45" name="テキスト ボックス 44">
            <a:extLst>
              <a:ext uri="{FF2B5EF4-FFF2-40B4-BE49-F238E27FC236}">
                <a16:creationId xmlns:a16="http://schemas.microsoft.com/office/drawing/2014/main" id="{B660830B-393C-19E1-93CF-60EBDE8CEC70}"/>
              </a:ext>
            </a:extLst>
          </p:cNvPr>
          <p:cNvSpPr txBox="1"/>
          <p:nvPr/>
        </p:nvSpPr>
        <p:spPr>
          <a:xfrm>
            <a:off x="5022637" y="3508178"/>
            <a:ext cx="7031586" cy="954107"/>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③シェア</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市場競争し拡大できる顧客の数</a:t>
            </a:r>
            <a:endParaRPr kumimoji="1" lang="en-US" altLang="ja-JP" sz="2800" dirty="0">
              <a:latin typeface="Amazon Ember Display" panose="020F0603020204020204" pitchFamily="34" charset="0"/>
              <a:ea typeface="メイリオ" panose="020B0604030504040204" pitchFamily="34" charset="-128"/>
            </a:endParaRPr>
          </a:p>
          <a:p>
            <a:pPr algn="l"/>
            <a:r>
              <a:rPr kumimoji="1" lang="en-US" altLang="ja-JP" sz="2800" u="sng" dirty="0">
                <a:latin typeface="Amazon Ember Display" panose="020F0603020204020204" pitchFamily="34" charset="0"/>
                <a:ea typeface="メイリオ" panose="020B0604030504040204" pitchFamily="34" charset="-128"/>
              </a:rPr>
              <a:t>※</a:t>
            </a:r>
            <a:r>
              <a:rPr kumimoji="1" lang="ja-JP" altLang="en-US" sz="2800" u="sng" dirty="0">
                <a:latin typeface="Amazon Ember Display" panose="020F0603020204020204" pitchFamily="34" charset="0"/>
                <a:ea typeface="メイリオ" panose="020B0604030504040204" pitchFamily="34" charset="-128"/>
              </a:rPr>
              <a:t>市場内の顧客数が上限になる</a:t>
            </a:r>
            <a:endParaRPr kumimoji="1" lang="en-US" altLang="ja-JP" sz="2800" u="sng" dirty="0">
              <a:latin typeface="Amazon Ember Display" panose="020F0603020204020204" pitchFamily="34" charset="0"/>
              <a:ea typeface="メイリオ" panose="020B0604030504040204" pitchFamily="34" charset="-128"/>
            </a:endParaRPr>
          </a:p>
        </p:txBody>
      </p:sp>
      <p:sp>
        <p:nvSpPr>
          <p:cNvPr id="49" name="正方形/長方形 48">
            <a:extLst>
              <a:ext uri="{FF2B5EF4-FFF2-40B4-BE49-F238E27FC236}">
                <a16:creationId xmlns:a16="http://schemas.microsoft.com/office/drawing/2014/main" id="{9264AB4F-D074-3B8E-079C-712B7B12E37E}"/>
              </a:ext>
            </a:extLst>
          </p:cNvPr>
          <p:cNvSpPr/>
          <p:nvPr/>
        </p:nvSpPr>
        <p:spPr>
          <a:xfrm>
            <a:off x="407987" y="2457156"/>
            <a:ext cx="3491437" cy="349143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0" name="正方形/長方形 49">
            <a:extLst>
              <a:ext uri="{FF2B5EF4-FFF2-40B4-BE49-F238E27FC236}">
                <a16:creationId xmlns:a16="http://schemas.microsoft.com/office/drawing/2014/main" id="{AFC9CA3F-98E1-AFBF-06A2-282213B17F61}"/>
              </a:ext>
            </a:extLst>
          </p:cNvPr>
          <p:cNvSpPr/>
          <p:nvPr/>
        </p:nvSpPr>
        <p:spPr>
          <a:xfrm>
            <a:off x="899195" y="2957581"/>
            <a:ext cx="2991012" cy="299101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1" name="正方形/長方形 50">
            <a:extLst>
              <a:ext uri="{FF2B5EF4-FFF2-40B4-BE49-F238E27FC236}">
                <a16:creationId xmlns:a16="http://schemas.microsoft.com/office/drawing/2014/main" id="{17B0E1EF-D44E-A684-1092-A1E9519ECA59}"/>
              </a:ext>
            </a:extLst>
          </p:cNvPr>
          <p:cNvSpPr/>
          <p:nvPr/>
        </p:nvSpPr>
        <p:spPr>
          <a:xfrm>
            <a:off x="1573650" y="3633697"/>
            <a:ext cx="2314896" cy="2314896"/>
          </a:xfrm>
          <a:prstGeom prst="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2" name="正方形/長方形 51">
            <a:extLst>
              <a:ext uri="{FF2B5EF4-FFF2-40B4-BE49-F238E27FC236}">
                <a16:creationId xmlns:a16="http://schemas.microsoft.com/office/drawing/2014/main" id="{83CF7980-B5F5-2231-47BE-E5F8B917A04A}"/>
              </a:ext>
            </a:extLst>
          </p:cNvPr>
          <p:cNvSpPr/>
          <p:nvPr/>
        </p:nvSpPr>
        <p:spPr>
          <a:xfrm>
            <a:off x="3246200" y="5302261"/>
            <a:ext cx="644007" cy="646331"/>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3" name="矢印: 左 52">
            <a:extLst>
              <a:ext uri="{FF2B5EF4-FFF2-40B4-BE49-F238E27FC236}">
                <a16:creationId xmlns:a16="http://schemas.microsoft.com/office/drawing/2014/main" id="{589FBDCD-2940-5411-74A8-9BD0984ED36B}"/>
              </a:ext>
            </a:extLst>
          </p:cNvPr>
          <p:cNvSpPr/>
          <p:nvPr/>
        </p:nvSpPr>
        <p:spPr>
          <a:xfrm rot="5400000">
            <a:off x="751554" y="2514400"/>
            <a:ext cx="461814" cy="347326"/>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テキスト ボックス 53">
            <a:extLst>
              <a:ext uri="{FF2B5EF4-FFF2-40B4-BE49-F238E27FC236}">
                <a16:creationId xmlns:a16="http://schemas.microsoft.com/office/drawing/2014/main" id="{75905687-766F-B2A0-1EFC-AD426ABD2DC0}"/>
              </a:ext>
            </a:extLst>
          </p:cNvPr>
          <p:cNvSpPr txBox="1"/>
          <p:nvPr/>
        </p:nvSpPr>
        <p:spPr>
          <a:xfrm>
            <a:off x="1156124" y="2549638"/>
            <a:ext cx="1865733" cy="369332"/>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市場成長率</a:t>
            </a:r>
            <a:endParaRPr kumimoji="1" lang="en-US" altLang="ja-JP" b="1" dirty="0">
              <a:latin typeface="Amazon Ember Display" panose="020F0603020204020204" pitchFamily="34" charset="0"/>
              <a:ea typeface="メイリオ" panose="020B0604030504040204" pitchFamily="34" charset="-128"/>
            </a:endParaRPr>
          </a:p>
        </p:txBody>
      </p:sp>
      <p:cxnSp>
        <p:nvCxnSpPr>
          <p:cNvPr id="55" name="直線矢印コネクタ 54">
            <a:extLst>
              <a:ext uri="{FF2B5EF4-FFF2-40B4-BE49-F238E27FC236}">
                <a16:creationId xmlns:a16="http://schemas.microsoft.com/office/drawing/2014/main" id="{75643B33-FC5D-1268-7AE7-DA6E4824F81D}"/>
              </a:ext>
            </a:extLst>
          </p:cNvPr>
          <p:cNvCxnSpPr>
            <a:cxnSpLocks/>
          </p:cNvCxnSpPr>
          <p:nvPr/>
        </p:nvCxnSpPr>
        <p:spPr>
          <a:xfrm flipH="1">
            <a:off x="3554463" y="3785672"/>
            <a:ext cx="1278794"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a:extLst>
              <a:ext uri="{FF2B5EF4-FFF2-40B4-BE49-F238E27FC236}">
                <a16:creationId xmlns:a16="http://schemas.microsoft.com/office/drawing/2014/main" id="{44D3DA7B-993E-08FA-612A-6F25CAD19555}"/>
              </a:ext>
            </a:extLst>
          </p:cNvPr>
          <p:cNvSpPr/>
          <p:nvPr/>
        </p:nvSpPr>
        <p:spPr>
          <a:xfrm>
            <a:off x="3620735" y="5657269"/>
            <a:ext cx="267811" cy="291323"/>
          </a:xfrm>
          <a:prstGeom prst="rect">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6" name="テキスト ボックス 65">
            <a:extLst>
              <a:ext uri="{FF2B5EF4-FFF2-40B4-BE49-F238E27FC236}">
                <a16:creationId xmlns:a16="http://schemas.microsoft.com/office/drawing/2014/main" id="{E91921F8-21A8-57C6-7BEF-FEC9F5B1CFB3}"/>
              </a:ext>
            </a:extLst>
          </p:cNvPr>
          <p:cNvSpPr txBox="1"/>
          <p:nvPr/>
        </p:nvSpPr>
        <p:spPr>
          <a:xfrm>
            <a:off x="5053853" y="5484576"/>
            <a:ext cx="6738920" cy="523220"/>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①スポンサー</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社内の支援者・出資者</a:t>
            </a:r>
            <a:endParaRPr kumimoji="1" lang="en-US" altLang="ja-JP" sz="2800" dirty="0">
              <a:latin typeface="Amazon Ember Display" panose="020F0603020204020204" pitchFamily="34" charset="0"/>
              <a:ea typeface="メイリオ" panose="020B0604030504040204" pitchFamily="34" charset="-128"/>
            </a:endParaRPr>
          </a:p>
        </p:txBody>
      </p:sp>
      <p:cxnSp>
        <p:nvCxnSpPr>
          <p:cNvPr id="73" name="直線矢印コネクタ 72">
            <a:extLst>
              <a:ext uri="{FF2B5EF4-FFF2-40B4-BE49-F238E27FC236}">
                <a16:creationId xmlns:a16="http://schemas.microsoft.com/office/drawing/2014/main" id="{C0E99C30-EB06-4DA4-4702-63B6104B8773}"/>
              </a:ext>
            </a:extLst>
          </p:cNvPr>
          <p:cNvCxnSpPr>
            <a:cxnSpLocks/>
          </p:cNvCxnSpPr>
          <p:nvPr/>
        </p:nvCxnSpPr>
        <p:spPr>
          <a:xfrm flipH="1">
            <a:off x="3554463" y="4866269"/>
            <a:ext cx="1278794" cy="618307"/>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A3F96729-8294-2230-1EAE-A36CF8435637}"/>
              </a:ext>
            </a:extLst>
          </p:cNvPr>
          <p:cNvCxnSpPr>
            <a:cxnSpLocks/>
          </p:cNvCxnSpPr>
          <p:nvPr/>
        </p:nvCxnSpPr>
        <p:spPr>
          <a:xfrm flipH="1">
            <a:off x="3724622" y="5799529"/>
            <a:ext cx="1206607"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9DBAA70F-49AB-F9AD-E6DC-22E54C5DF075}"/>
              </a:ext>
            </a:extLst>
          </p:cNvPr>
          <p:cNvSpPr txBox="1"/>
          <p:nvPr/>
        </p:nvSpPr>
        <p:spPr>
          <a:xfrm>
            <a:off x="1755002" y="3847095"/>
            <a:ext cx="1865733" cy="646331"/>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自社シェアで獲得できる顧客数</a:t>
            </a:r>
            <a:endParaRPr kumimoji="1" lang="en-US" altLang="ja-JP" b="1" dirty="0">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BB20D00D-0F82-2117-4531-2A1F6135B061}"/>
              </a:ext>
            </a:extLst>
          </p:cNvPr>
          <p:cNvSpPr txBox="1"/>
          <p:nvPr/>
        </p:nvSpPr>
        <p:spPr>
          <a:xfrm>
            <a:off x="1091608" y="3076680"/>
            <a:ext cx="2154592" cy="369332"/>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市場全体の顧客数</a:t>
            </a:r>
            <a:endParaRPr kumimoji="1" lang="en-US" altLang="ja-JP" b="1" dirty="0">
              <a:latin typeface="Amazon Ember Display" panose="020F0603020204020204" pitchFamily="34" charset="0"/>
              <a:ea typeface="メイリオ" panose="020B0604030504040204" pitchFamily="34" charset="-128"/>
            </a:endParaRPr>
          </a:p>
        </p:txBody>
      </p:sp>
      <p:sp>
        <p:nvSpPr>
          <p:cNvPr id="6" name="テキスト ボックス 5">
            <a:extLst>
              <a:ext uri="{FF2B5EF4-FFF2-40B4-BE49-F238E27FC236}">
                <a16:creationId xmlns:a16="http://schemas.microsoft.com/office/drawing/2014/main" id="{BBAFBF67-2B40-D711-0BBC-0E6CAE1903D6}"/>
              </a:ext>
            </a:extLst>
          </p:cNvPr>
          <p:cNvSpPr txBox="1"/>
          <p:nvPr/>
        </p:nvSpPr>
        <p:spPr>
          <a:xfrm>
            <a:off x="5053853" y="4450770"/>
            <a:ext cx="7031586" cy="523220"/>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②ファン</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最初の </a:t>
            </a:r>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熱心な</a:t>
            </a:r>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 社外顧客の数</a:t>
            </a:r>
            <a:endParaRPr kumimoji="1" lang="en-US" altLang="ja-JP" sz="2800" dirty="0">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195479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E0FCA-1526-1F2F-D124-DC4977CDB3C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999F1AD-F8D6-CFE9-8E3E-E496C5948C23}"/>
              </a:ext>
            </a:extLst>
          </p:cNvPr>
          <p:cNvSpPr>
            <a:spLocks noGrp="1"/>
          </p:cNvSpPr>
          <p:nvPr>
            <p:ph type="sldNum" sz="quarter" idx="12"/>
          </p:nvPr>
        </p:nvSpPr>
        <p:spPr/>
        <p:txBody>
          <a:bodyPr/>
          <a:lstStyle/>
          <a:p>
            <a:fld id="{EB4B8DE2-A4E8-46E4-8BBF-D75455EFF32C}" type="slidenum">
              <a:rPr lang="en-US" smtClean="0"/>
              <a:pPr/>
              <a:t>16</a:t>
            </a:fld>
            <a:endParaRPr lang="en-US" dirty="0"/>
          </a:p>
        </p:txBody>
      </p:sp>
      <p:sp>
        <p:nvSpPr>
          <p:cNvPr id="3" name="タイトル 2">
            <a:extLst>
              <a:ext uri="{FF2B5EF4-FFF2-40B4-BE49-F238E27FC236}">
                <a16:creationId xmlns:a16="http://schemas.microsoft.com/office/drawing/2014/main" id="{7F2F57EF-0929-5D15-ECD1-A57353E53E74}"/>
              </a:ext>
            </a:extLst>
          </p:cNvPr>
          <p:cNvSpPr>
            <a:spLocks noGrp="1"/>
          </p:cNvSpPr>
          <p:nvPr>
            <p:ph type="title"/>
          </p:nvPr>
        </p:nvSpPr>
        <p:spPr/>
        <p:txBody>
          <a:bodyPr/>
          <a:lstStyle/>
          <a:p>
            <a:r>
              <a:rPr kumimoji="1" lang="en-US" altLang="ja-JP" dirty="0"/>
              <a:t>Test/Iterate : </a:t>
            </a:r>
            <a:r>
              <a:rPr kumimoji="1" lang="ja-JP" altLang="en-US" dirty="0"/>
              <a:t>検証するための投資の種別</a:t>
            </a:r>
          </a:p>
        </p:txBody>
      </p:sp>
      <p:sp>
        <p:nvSpPr>
          <p:cNvPr id="43" name="コンテンツ プレースホルダー 42">
            <a:extLst>
              <a:ext uri="{FF2B5EF4-FFF2-40B4-BE49-F238E27FC236}">
                <a16:creationId xmlns:a16="http://schemas.microsoft.com/office/drawing/2014/main" id="{F6FD7A4B-32BA-EF35-29D8-AE8FC2063B4E}"/>
              </a:ext>
            </a:extLst>
          </p:cNvPr>
          <p:cNvSpPr>
            <a:spLocks noGrp="1"/>
          </p:cNvSpPr>
          <p:nvPr>
            <p:ph sz="quarter" idx="13"/>
          </p:nvPr>
        </p:nvSpPr>
        <p:spPr>
          <a:xfrm>
            <a:off x="407988" y="1495062"/>
            <a:ext cx="11449050" cy="1031051"/>
          </a:xfrm>
        </p:spPr>
        <p:txBody>
          <a:bodyPr/>
          <a:lstStyle/>
          <a:p>
            <a:r>
              <a:rPr lang="ja-JP" altLang="en-US" sz="2800" b="1" dirty="0">
                <a:solidFill>
                  <a:schemeClr val="accent5"/>
                </a:solidFill>
              </a:rPr>
              <a:t>①市場検証投資 </a:t>
            </a:r>
            <a:r>
              <a:rPr lang="en-US" altLang="ja-JP" sz="2800" dirty="0"/>
              <a:t>: </a:t>
            </a:r>
            <a:r>
              <a:rPr lang="ja-JP" altLang="en-US" sz="2800" dirty="0"/>
              <a:t>市場性を確信できる熱心な顧客を獲得するまでの投資</a:t>
            </a:r>
            <a:endParaRPr lang="en-US" altLang="ja-JP" sz="2800" dirty="0"/>
          </a:p>
          <a:p>
            <a:r>
              <a:rPr lang="ja-JP" altLang="en-US" sz="2800" b="1" dirty="0">
                <a:solidFill>
                  <a:schemeClr val="accent5"/>
                </a:solidFill>
              </a:rPr>
              <a:t>②市場競争投資 </a:t>
            </a:r>
            <a:r>
              <a:rPr lang="en-US" altLang="ja-JP" sz="2800" dirty="0"/>
              <a:t>: </a:t>
            </a:r>
            <a:r>
              <a:rPr lang="ja-JP" altLang="en-US" sz="2800" dirty="0"/>
              <a:t>見込む市場シェアを獲得するための販促等含めた投資</a:t>
            </a:r>
            <a:endParaRPr lang="en-US" altLang="ja-JP" sz="2800" dirty="0"/>
          </a:p>
        </p:txBody>
      </p:sp>
      <p:sp>
        <p:nvSpPr>
          <p:cNvPr id="45" name="テキスト ボックス 44">
            <a:extLst>
              <a:ext uri="{FF2B5EF4-FFF2-40B4-BE49-F238E27FC236}">
                <a16:creationId xmlns:a16="http://schemas.microsoft.com/office/drawing/2014/main" id="{CBA8792B-6C4D-B94C-664E-27FE598EB425}"/>
              </a:ext>
            </a:extLst>
          </p:cNvPr>
          <p:cNvSpPr txBox="1"/>
          <p:nvPr/>
        </p:nvSpPr>
        <p:spPr>
          <a:xfrm>
            <a:off x="5022637" y="3508178"/>
            <a:ext cx="7031586" cy="830997"/>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③シェア</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市場競争し拡大できる顧客の数</a:t>
            </a:r>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000" dirty="0">
                <a:latin typeface="Amazon Ember Display" panose="020F0603020204020204" pitchFamily="34" charset="0"/>
                <a:ea typeface="メイリオ" panose="020B0604030504040204" pitchFamily="34" charset="-128"/>
              </a:rPr>
              <a:t>　広告、営業、運用保守、プロダクト改善 </a:t>
            </a:r>
            <a:r>
              <a:rPr kumimoji="1" lang="en-US" altLang="ja-JP" sz="2000" dirty="0" err="1">
                <a:latin typeface="Amazon Ember Display" panose="020F0603020204020204" pitchFamily="34" charset="0"/>
                <a:ea typeface="メイリオ" panose="020B0604030504040204" pitchFamily="34" charset="-128"/>
              </a:rPr>
              <a:t>etc</a:t>
            </a:r>
            <a:r>
              <a:rPr kumimoji="1" lang="en-US" altLang="ja-JP" sz="2000" dirty="0">
                <a:latin typeface="Amazon Ember Display" panose="020F0603020204020204" pitchFamily="34" charset="0"/>
                <a:ea typeface="メイリオ" panose="020B0604030504040204" pitchFamily="34" charset="-128"/>
              </a:rPr>
              <a:t> </a:t>
            </a:r>
            <a:r>
              <a:rPr kumimoji="1" lang="ja-JP" altLang="en-US" sz="2000" dirty="0">
                <a:latin typeface="Amazon Ember Display" panose="020F0603020204020204" pitchFamily="34" charset="0"/>
                <a:ea typeface="メイリオ" panose="020B0604030504040204" pitchFamily="34" charset="-128"/>
              </a:rPr>
              <a:t>の費用</a:t>
            </a:r>
            <a:endParaRPr kumimoji="1" lang="en-US" altLang="ja-JP" sz="2000" dirty="0">
              <a:latin typeface="Amazon Ember Display" panose="020F0603020204020204" pitchFamily="34" charset="0"/>
              <a:ea typeface="メイリオ" panose="020B0604030504040204" pitchFamily="34" charset="-128"/>
            </a:endParaRPr>
          </a:p>
        </p:txBody>
      </p:sp>
      <p:sp>
        <p:nvSpPr>
          <p:cNvPr id="46" name="テキスト ボックス 45">
            <a:extLst>
              <a:ext uri="{FF2B5EF4-FFF2-40B4-BE49-F238E27FC236}">
                <a16:creationId xmlns:a16="http://schemas.microsoft.com/office/drawing/2014/main" id="{6CF662E7-334C-AE6B-9EAD-1399C9B4B497}"/>
              </a:ext>
            </a:extLst>
          </p:cNvPr>
          <p:cNvSpPr txBox="1"/>
          <p:nvPr/>
        </p:nvSpPr>
        <p:spPr>
          <a:xfrm>
            <a:off x="5053853" y="4450770"/>
            <a:ext cx="7031586" cy="830997"/>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②ファン</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最初の </a:t>
            </a:r>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熱心な</a:t>
            </a:r>
            <a:r>
              <a:rPr kumimoji="1" lang="en-US" altLang="ja-JP" sz="2800" dirty="0">
                <a:latin typeface="Amazon Ember Display" panose="020F0603020204020204" pitchFamily="34" charset="0"/>
                <a:ea typeface="メイリオ" panose="020B0604030504040204" pitchFamily="34" charset="-128"/>
              </a:rPr>
              <a:t>)</a:t>
            </a:r>
            <a:r>
              <a:rPr kumimoji="1" lang="ja-JP" altLang="en-US" sz="2800" dirty="0">
                <a:latin typeface="Amazon Ember Display" panose="020F0603020204020204" pitchFamily="34" charset="0"/>
                <a:ea typeface="メイリオ" panose="020B0604030504040204" pitchFamily="34" charset="-128"/>
              </a:rPr>
              <a:t> 社外顧客の数</a:t>
            </a:r>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000" dirty="0">
                <a:latin typeface="Amazon Ember Display" panose="020F0603020204020204" pitchFamily="34" charset="0"/>
                <a:ea typeface="メイリオ" panose="020B0604030504040204" pitchFamily="34" charset="-128"/>
              </a:rPr>
              <a:t>　顧客提案、市場性評価、プロダクト改善 </a:t>
            </a:r>
            <a:r>
              <a:rPr kumimoji="1" lang="en-US" altLang="ja-JP" sz="2000" dirty="0" err="1">
                <a:latin typeface="Amazon Ember Display" panose="020F0603020204020204" pitchFamily="34" charset="0"/>
                <a:ea typeface="メイリオ" panose="020B0604030504040204" pitchFamily="34" charset="-128"/>
              </a:rPr>
              <a:t>etc</a:t>
            </a:r>
            <a:r>
              <a:rPr kumimoji="1" lang="en-US" altLang="ja-JP" sz="2000" dirty="0">
                <a:latin typeface="Amazon Ember Display" panose="020F0603020204020204" pitchFamily="34" charset="0"/>
                <a:ea typeface="メイリオ" panose="020B0604030504040204" pitchFamily="34" charset="-128"/>
              </a:rPr>
              <a:t> </a:t>
            </a:r>
            <a:r>
              <a:rPr kumimoji="1" lang="ja-JP" altLang="en-US" sz="2000" dirty="0">
                <a:latin typeface="Amazon Ember Display" panose="020F0603020204020204" pitchFamily="34" charset="0"/>
                <a:ea typeface="メイリオ" panose="020B0604030504040204" pitchFamily="34" charset="-128"/>
              </a:rPr>
              <a:t>の費用</a:t>
            </a:r>
            <a:endParaRPr kumimoji="1" lang="en-US" altLang="ja-JP" sz="2800" dirty="0">
              <a:latin typeface="Amazon Ember Display" panose="020F0603020204020204" pitchFamily="34" charset="0"/>
              <a:ea typeface="メイリオ" panose="020B0604030504040204" pitchFamily="34" charset="-128"/>
            </a:endParaRPr>
          </a:p>
        </p:txBody>
      </p:sp>
      <p:sp>
        <p:nvSpPr>
          <p:cNvPr id="49" name="正方形/長方形 48">
            <a:extLst>
              <a:ext uri="{FF2B5EF4-FFF2-40B4-BE49-F238E27FC236}">
                <a16:creationId xmlns:a16="http://schemas.microsoft.com/office/drawing/2014/main" id="{BB7C5744-01B5-4CA3-66B9-05DD7F2F6468}"/>
              </a:ext>
            </a:extLst>
          </p:cNvPr>
          <p:cNvSpPr/>
          <p:nvPr/>
        </p:nvSpPr>
        <p:spPr>
          <a:xfrm>
            <a:off x="407987" y="2457156"/>
            <a:ext cx="3491437" cy="3491437"/>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0" name="正方形/長方形 49">
            <a:extLst>
              <a:ext uri="{FF2B5EF4-FFF2-40B4-BE49-F238E27FC236}">
                <a16:creationId xmlns:a16="http://schemas.microsoft.com/office/drawing/2014/main" id="{A5F1AFA1-6ABB-3CFF-83E3-B8B4ADDE6181}"/>
              </a:ext>
            </a:extLst>
          </p:cNvPr>
          <p:cNvSpPr/>
          <p:nvPr/>
        </p:nvSpPr>
        <p:spPr>
          <a:xfrm>
            <a:off x="899195" y="2957581"/>
            <a:ext cx="2991012" cy="299101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1" name="正方形/長方形 50">
            <a:extLst>
              <a:ext uri="{FF2B5EF4-FFF2-40B4-BE49-F238E27FC236}">
                <a16:creationId xmlns:a16="http://schemas.microsoft.com/office/drawing/2014/main" id="{5AC0046E-CB48-68B9-6512-C344DAF1AC33}"/>
              </a:ext>
            </a:extLst>
          </p:cNvPr>
          <p:cNvSpPr/>
          <p:nvPr/>
        </p:nvSpPr>
        <p:spPr>
          <a:xfrm>
            <a:off x="1573650" y="3633697"/>
            <a:ext cx="2314896" cy="2314896"/>
          </a:xfrm>
          <a:prstGeom prst="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2" name="正方形/長方形 51">
            <a:extLst>
              <a:ext uri="{FF2B5EF4-FFF2-40B4-BE49-F238E27FC236}">
                <a16:creationId xmlns:a16="http://schemas.microsoft.com/office/drawing/2014/main" id="{4F8E15F1-F4D0-B193-8FDF-945B6C8BCDF6}"/>
              </a:ext>
            </a:extLst>
          </p:cNvPr>
          <p:cNvSpPr/>
          <p:nvPr/>
        </p:nvSpPr>
        <p:spPr>
          <a:xfrm>
            <a:off x="3246200" y="5302261"/>
            <a:ext cx="644007" cy="646331"/>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4" name="テキスト ボックス 53">
            <a:extLst>
              <a:ext uri="{FF2B5EF4-FFF2-40B4-BE49-F238E27FC236}">
                <a16:creationId xmlns:a16="http://schemas.microsoft.com/office/drawing/2014/main" id="{44D9A63C-35F7-A6BB-6468-47D5830BF2E7}"/>
              </a:ext>
            </a:extLst>
          </p:cNvPr>
          <p:cNvSpPr txBox="1"/>
          <p:nvPr/>
        </p:nvSpPr>
        <p:spPr>
          <a:xfrm>
            <a:off x="1156124" y="2549638"/>
            <a:ext cx="1865733" cy="369332"/>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市場成長率</a:t>
            </a:r>
            <a:endParaRPr kumimoji="1" lang="en-US" altLang="ja-JP" b="1" dirty="0">
              <a:latin typeface="Amazon Ember Display" panose="020F0603020204020204" pitchFamily="34" charset="0"/>
              <a:ea typeface="メイリオ" panose="020B0604030504040204" pitchFamily="34" charset="-128"/>
            </a:endParaRPr>
          </a:p>
        </p:txBody>
      </p:sp>
      <p:cxnSp>
        <p:nvCxnSpPr>
          <p:cNvPr id="55" name="直線矢印コネクタ 54">
            <a:extLst>
              <a:ext uri="{FF2B5EF4-FFF2-40B4-BE49-F238E27FC236}">
                <a16:creationId xmlns:a16="http://schemas.microsoft.com/office/drawing/2014/main" id="{BE55840A-EC07-D886-B3D4-4609EF4779B1}"/>
              </a:ext>
            </a:extLst>
          </p:cNvPr>
          <p:cNvCxnSpPr>
            <a:cxnSpLocks/>
          </p:cNvCxnSpPr>
          <p:nvPr/>
        </p:nvCxnSpPr>
        <p:spPr>
          <a:xfrm flipH="1">
            <a:off x="3554463" y="3785672"/>
            <a:ext cx="1278794"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57" name="矢印: 左 56">
            <a:extLst>
              <a:ext uri="{FF2B5EF4-FFF2-40B4-BE49-F238E27FC236}">
                <a16:creationId xmlns:a16="http://schemas.microsoft.com/office/drawing/2014/main" id="{5E98AC15-CA37-6DFD-2382-9B8449AB702E}"/>
              </a:ext>
            </a:extLst>
          </p:cNvPr>
          <p:cNvSpPr/>
          <p:nvPr/>
        </p:nvSpPr>
        <p:spPr>
          <a:xfrm rot="5400000">
            <a:off x="1048207" y="4311115"/>
            <a:ext cx="1398212" cy="347326"/>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8" name="矢印: 左 57">
            <a:extLst>
              <a:ext uri="{FF2B5EF4-FFF2-40B4-BE49-F238E27FC236}">
                <a16:creationId xmlns:a16="http://schemas.microsoft.com/office/drawing/2014/main" id="{370DB5B5-1AAD-96BD-63D0-F581F5D7AA67}"/>
              </a:ext>
            </a:extLst>
          </p:cNvPr>
          <p:cNvSpPr/>
          <p:nvPr/>
        </p:nvSpPr>
        <p:spPr>
          <a:xfrm rot="5400000">
            <a:off x="1451357" y="5451766"/>
            <a:ext cx="646330" cy="347326"/>
          </a:xfrm>
          <a:prstGeom prst="leftArrow">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9" name="テキスト ボックス 58">
            <a:extLst>
              <a:ext uri="{FF2B5EF4-FFF2-40B4-BE49-F238E27FC236}">
                <a16:creationId xmlns:a16="http://schemas.microsoft.com/office/drawing/2014/main" id="{22AE4317-B72A-7672-9651-C932D742809B}"/>
              </a:ext>
            </a:extLst>
          </p:cNvPr>
          <p:cNvSpPr txBox="1"/>
          <p:nvPr/>
        </p:nvSpPr>
        <p:spPr>
          <a:xfrm>
            <a:off x="1858889" y="4300922"/>
            <a:ext cx="1865733" cy="646331"/>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②市場競争</a:t>
            </a:r>
            <a:endParaRPr kumimoji="1" lang="en-US" altLang="ja-JP" b="1" dirty="0">
              <a:latin typeface="Amazon Ember Display" panose="020F0603020204020204" pitchFamily="34" charset="0"/>
              <a:ea typeface="メイリオ" panose="020B0604030504040204" pitchFamily="34" charset="-128"/>
            </a:endParaRPr>
          </a:p>
          <a:p>
            <a:pPr algn="l"/>
            <a:r>
              <a:rPr kumimoji="1" lang="ja-JP" altLang="en-US" b="1" dirty="0">
                <a:latin typeface="Amazon Ember Display" panose="020F0603020204020204" pitchFamily="34" charset="0"/>
                <a:ea typeface="メイリオ" panose="020B0604030504040204" pitchFamily="34" charset="-128"/>
              </a:rPr>
              <a:t>　投資</a:t>
            </a:r>
            <a:endParaRPr kumimoji="1" lang="en-US" altLang="ja-JP" b="1" dirty="0">
              <a:latin typeface="Amazon Ember Display" panose="020F0603020204020204" pitchFamily="34" charset="0"/>
              <a:ea typeface="メイリオ" panose="020B0604030504040204" pitchFamily="34" charset="-128"/>
            </a:endParaRPr>
          </a:p>
        </p:txBody>
      </p:sp>
      <p:sp>
        <p:nvSpPr>
          <p:cNvPr id="60" name="テキスト ボックス 59">
            <a:extLst>
              <a:ext uri="{FF2B5EF4-FFF2-40B4-BE49-F238E27FC236}">
                <a16:creationId xmlns:a16="http://schemas.microsoft.com/office/drawing/2014/main" id="{AFB6798A-94F6-0A57-8ACD-B9BFDAD17324}"/>
              </a:ext>
            </a:extLst>
          </p:cNvPr>
          <p:cNvSpPr txBox="1"/>
          <p:nvPr/>
        </p:nvSpPr>
        <p:spPr>
          <a:xfrm>
            <a:off x="1882715" y="5368765"/>
            <a:ext cx="1865733" cy="646331"/>
          </a:xfrm>
          <a:prstGeom prst="rect">
            <a:avLst/>
          </a:prstGeom>
          <a:noFill/>
        </p:spPr>
        <p:txBody>
          <a:bodyPr wrap="square" rtlCol="0">
            <a:spAutoFit/>
          </a:bodyPr>
          <a:lstStyle/>
          <a:p>
            <a:pPr algn="l"/>
            <a:r>
              <a:rPr kumimoji="1" lang="ja-JP" altLang="en-US" b="1" dirty="0">
                <a:latin typeface="Amazon Ember Display" panose="020F0603020204020204" pitchFamily="34" charset="0"/>
                <a:ea typeface="メイリオ" panose="020B0604030504040204" pitchFamily="34" charset="-128"/>
              </a:rPr>
              <a:t>①市場検証</a:t>
            </a:r>
            <a:endParaRPr kumimoji="1" lang="en-US" altLang="ja-JP" b="1" dirty="0">
              <a:latin typeface="Amazon Ember Display" panose="020F0603020204020204" pitchFamily="34" charset="0"/>
              <a:ea typeface="メイリオ" panose="020B0604030504040204" pitchFamily="34" charset="-128"/>
            </a:endParaRPr>
          </a:p>
          <a:p>
            <a:pPr algn="l"/>
            <a:r>
              <a:rPr kumimoji="1" lang="ja-JP" altLang="en-US" b="1" dirty="0">
                <a:latin typeface="Amazon Ember Display" panose="020F0603020204020204" pitchFamily="34" charset="0"/>
                <a:ea typeface="メイリオ" panose="020B0604030504040204" pitchFamily="34" charset="-128"/>
              </a:rPr>
              <a:t>　投資</a:t>
            </a:r>
            <a:endParaRPr kumimoji="1" lang="en-US" altLang="ja-JP" b="1" dirty="0">
              <a:latin typeface="Amazon Ember Display" panose="020F0603020204020204" pitchFamily="34" charset="0"/>
              <a:ea typeface="メイリオ" panose="020B0604030504040204" pitchFamily="34" charset="-128"/>
            </a:endParaRPr>
          </a:p>
        </p:txBody>
      </p:sp>
      <p:sp>
        <p:nvSpPr>
          <p:cNvPr id="62" name="正方形/長方形 61">
            <a:extLst>
              <a:ext uri="{FF2B5EF4-FFF2-40B4-BE49-F238E27FC236}">
                <a16:creationId xmlns:a16="http://schemas.microsoft.com/office/drawing/2014/main" id="{28BA2199-74E8-94AB-91CE-6CCC80D997F2}"/>
              </a:ext>
            </a:extLst>
          </p:cNvPr>
          <p:cNvSpPr/>
          <p:nvPr/>
        </p:nvSpPr>
        <p:spPr>
          <a:xfrm>
            <a:off x="3620735" y="5657269"/>
            <a:ext cx="267811" cy="291323"/>
          </a:xfrm>
          <a:prstGeom prst="rect">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66" name="テキスト ボックス 65">
            <a:extLst>
              <a:ext uri="{FF2B5EF4-FFF2-40B4-BE49-F238E27FC236}">
                <a16:creationId xmlns:a16="http://schemas.microsoft.com/office/drawing/2014/main" id="{266B2520-063B-9C2F-BCE5-ADA6BE88F547}"/>
              </a:ext>
            </a:extLst>
          </p:cNvPr>
          <p:cNvSpPr txBox="1"/>
          <p:nvPr/>
        </p:nvSpPr>
        <p:spPr>
          <a:xfrm>
            <a:off x="5053853" y="5484576"/>
            <a:ext cx="6738920" cy="1261884"/>
          </a:xfrm>
          <a:prstGeom prst="rect">
            <a:avLst/>
          </a:prstGeom>
          <a:noFill/>
        </p:spPr>
        <p:txBody>
          <a:bodyPr wrap="square" rtlCol="0">
            <a:spAutoFit/>
          </a:bodyPr>
          <a:lstStyle/>
          <a:p>
            <a:pPr algn="l"/>
            <a:r>
              <a:rPr kumimoji="1" lang="ja-JP" altLang="en-US" sz="2800" b="1" dirty="0">
                <a:latin typeface="Amazon Ember Display" panose="020F0603020204020204" pitchFamily="34" charset="0"/>
                <a:ea typeface="メイリオ" panose="020B0604030504040204" pitchFamily="34" charset="-128"/>
              </a:rPr>
              <a:t>①スポンサー</a:t>
            </a:r>
            <a:r>
              <a:rPr kumimoji="1" lang="ja-JP" altLang="en-US" sz="2800" dirty="0">
                <a:latin typeface="Amazon Ember Display" panose="020F0603020204020204" pitchFamily="34" charset="0"/>
                <a:ea typeface="メイリオ" panose="020B0604030504040204" pitchFamily="34" charset="-128"/>
              </a:rPr>
              <a:t> </a:t>
            </a:r>
            <a:r>
              <a:rPr kumimoji="1" lang="en-US" altLang="ja-JP" sz="2800" dirty="0">
                <a:latin typeface="Amazon Ember Display" panose="020F0603020204020204" pitchFamily="34" charset="0"/>
                <a:ea typeface="メイリオ" panose="020B0604030504040204" pitchFamily="34" charset="-128"/>
              </a:rPr>
              <a:t>: </a:t>
            </a:r>
            <a:r>
              <a:rPr kumimoji="1" lang="ja-JP" altLang="en-US" sz="2800" dirty="0">
                <a:latin typeface="Amazon Ember Display" panose="020F0603020204020204" pitchFamily="34" charset="0"/>
                <a:ea typeface="メイリオ" panose="020B0604030504040204" pitchFamily="34" charset="-128"/>
              </a:rPr>
              <a:t>社内の支援者・出資者</a:t>
            </a:r>
            <a:endParaRPr kumimoji="1" lang="en-US" altLang="ja-JP" sz="2800" dirty="0">
              <a:latin typeface="Amazon Ember Display" panose="020F0603020204020204" pitchFamily="34" charset="0"/>
              <a:ea typeface="メイリオ" panose="020B0604030504040204" pitchFamily="34" charset="-128"/>
            </a:endParaRPr>
          </a:p>
          <a:p>
            <a:pPr algn="l"/>
            <a:r>
              <a:rPr kumimoji="1" lang="ja-JP" altLang="en-US" sz="2000" dirty="0">
                <a:latin typeface="Amazon Ember Display" panose="020F0603020204020204" pitchFamily="34" charset="0"/>
                <a:ea typeface="メイリオ" panose="020B0604030504040204" pitchFamily="34" charset="-128"/>
              </a:rPr>
              <a:t>　仮説立案、モック作成、評価の費用</a:t>
            </a:r>
          </a:p>
          <a:p>
            <a:pPr algn="l"/>
            <a:endParaRPr kumimoji="1" lang="en-US" altLang="ja-JP" sz="2800" dirty="0">
              <a:latin typeface="Amazon Ember Display" panose="020F0603020204020204" pitchFamily="34" charset="0"/>
              <a:ea typeface="メイリオ" panose="020B0604030504040204" pitchFamily="34" charset="-128"/>
            </a:endParaRPr>
          </a:p>
        </p:txBody>
      </p:sp>
      <p:cxnSp>
        <p:nvCxnSpPr>
          <p:cNvPr id="73" name="直線矢印コネクタ 72">
            <a:extLst>
              <a:ext uri="{FF2B5EF4-FFF2-40B4-BE49-F238E27FC236}">
                <a16:creationId xmlns:a16="http://schemas.microsoft.com/office/drawing/2014/main" id="{3374AA43-779D-6F77-B8EC-459E7215E5BB}"/>
              </a:ext>
            </a:extLst>
          </p:cNvPr>
          <p:cNvCxnSpPr>
            <a:cxnSpLocks/>
          </p:cNvCxnSpPr>
          <p:nvPr/>
        </p:nvCxnSpPr>
        <p:spPr>
          <a:xfrm flipH="1">
            <a:off x="3554463" y="4866269"/>
            <a:ext cx="1278794" cy="618307"/>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24C69327-BA37-B5E3-5BC5-E31854232DBB}"/>
              </a:ext>
            </a:extLst>
          </p:cNvPr>
          <p:cNvCxnSpPr>
            <a:cxnSpLocks/>
          </p:cNvCxnSpPr>
          <p:nvPr/>
        </p:nvCxnSpPr>
        <p:spPr>
          <a:xfrm flipH="1">
            <a:off x="3724622" y="5799529"/>
            <a:ext cx="1206607" cy="0"/>
          </a:xfrm>
          <a:prstGeom prst="straightConnector1">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4" name="矢印: 左 3">
            <a:extLst>
              <a:ext uri="{FF2B5EF4-FFF2-40B4-BE49-F238E27FC236}">
                <a16:creationId xmlns:a16="http://schemas.microsoft.com/office/drawing/2014/main" id="{28489300-E75B-A9E0-38A9-8781319FA45E}"/>
              </a:ext>
            </a:extLst>
          </p:cNvPr>
          <p:cNvSpPr/>
          <p:nvPr/>
        </p:nvSpPr>
        <p:spPr>
          <a:xfrm rot="2057796">
            <a:off x="7137204" y="6261977"/>
            <a:ext cx="415939" cy="312471"/>
          </a:xfrm>
          <a:prstGeom prst="lef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5" name="テキスト ボックス 4">
            <a:extLst>
              <a:ext uri="{FF2B5EF4-FFF2-40B4-BE49-F238E27FC236}">
                <a16:creationId xmlns:a16="http://schemas.microsoft.com/office/drawing/2014/main" id="{6B21672B-2633-BEF1-1281-124B9FD78F34}"/>
              </a:ext>
            </a:extLst>
          </p:cNvPr>
          <p:cNvSpPr txBox="1"/>
          <p:nvPr/>
        </p:nvSpPr>
        <p:spPr>
          <a:xfrm>
            <a:off x="7551800" y="6392862"/>
            <a:ext cx="3979800" cy="400110"/>
          </a:xfrm>
          <a:prstGeom prst="rect">
            <a:avLst/>
          </a:prstGeom>
          <a:noFill/>
        </p:spPr>
        <p:txBody>
          <a:bodyPr wrap="square" rtlCol="0">
            <a:spAutoFit/>
          </a:bodyPr>
          <a:lstStyle/>
          <a:p>
            <a:pPr algn="l"/>
            <a:r>
              <a:rPr kumimoji="1" lang="ja-JP" altLang="en-US" sz="2000" b="1" dirty="0">
                <a:solidFill>
                  <a:schemeClr val="accent5"/>
                </a:solidFill>
                <a:latin typeface="Amazon Ember Display" panose="020F0603020204020204" pitchFamily="34" charset="0"/>
                <a:ea typeface="メイリオ" panose="020B0604030504040204" pitchFamily="34" charset="-128"/>
              </a:rPr>
              <a:t>今、</a:t>
            </a:r>
            <a:r>
              <a:rPr kumimoji="1" lang="en-US" altLang="ja-JP" sz="2000" b="1" dirty="0">
                <a:solidFill>
                  <a:schemeClr val="accent5"/>
                </a:solidFill>
                <a:latin typeface="Amazon Ember Display" panose="020F0603020204020204" pitchFamily="34" charset="0"/>
                <a:ea typeface="メイリオ" panose="020B0604030504040204" pitchFamily="34" charset="-128"/>
              </a:rPr>
              <a:t>MLEW </a:t>
            </a:r>
            <a:r>
              <a:rPr kumimoji="1" lang="ja-JP" altLang="en-US" sz="2000" b="1" dirty="0">
                <a:solidFill>
                  <a:schemeClr val="accent5"/>
                </a:solidFill>
                <a:latin typeface="Amazon Ember Display" panose="020F0603020204020204" pitchFamily="34" charset="0"/>
                <a:ea typeface="メイリオ" panose="020B0604030504040204" pitchFamily="34" charset="-128"/>
              </a:rPr>
              <a:t>行っているところ</a:t>
            </a:r>
          </a:p>
        </p:txBody>
      </p:sp>
      <p:sp>
        <p:nvSpPr>
          <p:cNvPr id="6" name="矢印: 左 5">
            <a:extLst>
              <a:ext uri="{FF2B5EF4-FFF2-40B4-BE49-F238E27FC236}">
                <a16:creationId xmlns:a16="http://schemas.microsoft.com/office/drawing/2014/main" id="{9BE579ED-35A6-1390-9280-2DFABC8145A6}"/>
              </a:ext>
            </a:extLst>
          </p:cNvPr>
          <p:cNvSpPr/>
          <p:nvPr/>
        </p:nvSpPr>
        <p:spPr>
          <a:xfrm rot="5400000">
            <a:off x="751554" y="2514400"/>
            <a:ext cx="461814" cy="347326"/>
          </a:xfrm>
          <a:prstGeom prst="lef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24020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1C6F3-48E4-C814-F85B-D1CC4C86DDE0}"/>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2C82391-C55F-B2AB-DBA3-0EA1613008D4}"/>
              </a:ext>
            </a:extLst>
          </p:cNvPr>
          <p:cNvSpPr>
            <a:spLocks noGrp="1"/>
          </p:cNvSpPr>
          <p:nvPr>
            <p:ph type="sldNum" sz="quarter" idx="12"/>
          </p:nvPr>
        </p:nvSpPr>
        <p:spPr/>
        <p:txBody>
          <a:bodyPr/>
          <a:lstStyle/>
          <a:p>
            <a:fld id="{EB4B8DE2-A4E8-46E4-8BBF-D75455EFF32C}" type="slidenum">
              <a:rPr lang="en-US" smtClean="0"/>
              <a:pPr/>
              <a:t>17</a:t>
            </a:fld>
            <a:endParaRPr lang="en-US" dirty="0"/>
          </a:p>
        </p:txBody>
      </p:sp>
      <p:sp>
        <p:nvSpPr>
          <p:cNvPr id="3" name="タイトル 2">
            <a:extLst>
              <a:ext uri="{FF2B5EF4-FFF2-40B4-BE49-F238E27FC236}">
                <a16:creationId xmlns:a16="http://schemas.microsoft.com/office/drawing/2014/main" id="{A6295CB4-024D-D688-09AA-0F83290290B2}"/>
              </a:ext>
            </a:extLst>
          </p:cNvPr>
          <p:cNvSpPr>
            <a:spLocks noGrp="1"/>
          </p:cNvSpPr>
          <p:nvPr>
            <p:ph type="title"/>
          </p:nvPr>
        </p:nvSpPr>
        <p:spPr/>
        <p:txBody>
          <a:bodyPr/>
          <a:lstStyle/>
          <a:p>
            <a:r>
              <a:rPr kumimoji="1" lang="ja-JP" altLang="en-US" dirty="0"/>
              <a:t>プレスリリースまでにクリアする基準を設計する</a:t>
            </a:r>
          </a:p>
        </p:txBody>
      </p:sp>
      <p:sp>
        <p:nvSpPr>
          <p:cNvPr id="4" name="コンテンツ プレースホルダー 3">
            <a:extLst>
              <a:ext uri="{FF2B5EF4-FFF2-40B4-BE49-F238E27FC236}">
                <a16:creationId xmlns:a16="http://schemas.microsoft.com/office/drawing/2014/main" id="{3C15B3E0-2968-50B6-4FCF-A2E74AB6A13F}"/>
              </a:ext>
            </a:extLst>
          </p:cNvPr>
          <p:cNvSpPr>
            <a:spLocks noGrp="1"/>
          </p:cNvSpPr>
          <p:nvPr>
            <p:ph sz="quarter" idx="13"/>
          </p:nvPr>
        </p:nvSpPr>
        <p:spPr>
          <a:xfrm>
            <a:off x="407988" y="1376363"/>
            <a:ext cx="11449050" cy="461665"/>
          </a:xfrm>
        </p:spPr>
        <p:txBody>
          <a:bodyPr/>
          <a:lstStyle/>
          <a:p>
            <a:r>
              <a:rPr lang="en-US" altLang="ja-JP" b="1" dirty="0">
                <a:solidFill>
                  <a:schemeClr val="accent5"/>
                </a:solidFill>
              </a:rPr>
              <a:t>3 </a:t>
            </a:r>
            <a:r>
              <a:rPr lang="ja-JP" altLang="en-US" b="1" dirty="0">
                <a:solidFill>
                  <a:schemeClr val="accent5"/>
                </a:solidFill>
              </a:rPr>
              <a:t>ヵ月以内</a:t>
            </a:r>
            <a:r>
              <a:rPr lang="ja-JP" altLang="en-US" dirty="0"/>
              <a:t>に最初のファンを獲得し次の意思決定に向けたインプットを開始する。</a:t>
            </a:r>
          </a:p>
        </p:txBody>
      </p:sp>
      <p:sp>
        <p:nvSpPr>
          <p:cNvPr id="5" name="四角形: 角を丸くする 4">
            <a:extLst>
              <a:ext uri="{FF2B5EF4-FFF2-40B4-BE49-F238E27FC236}">
                <a16:creationId xmlns:a16="http://schemas.microsoft.com/office/drawing/2014/main" id="{783860A2-D934-275B-62CD-F83061806591}"/>
              </a:ext>
            </a:extLst>
          </p:cNvPr>
          <p:cNvSpPr/>
          <p:nvPr/>
        </p:nvSpPr>
        <p:spPr>
          <a:xfrm>
            <a:off x="2776250"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スポンサーの</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獲得</a:t>
            </a:r>
          </a:p>
        </p:txBody>
      </p:sp>
      <p:sp>
        <p:nvSpPr>
          <p:cNvPr id="6" name="四角形: 角を丸くする 5">
            <a:extLst>
              <a:ext uri="{FF2B5EF4-FFF2-40B4-BE49-F238E27FC236}">
                <a16:creationId xmlns:a16="http://schemas.microsoft.com/office/drawing/2014/main" id="{4E3E1629-5A47-5851-88DC-3EF9B88A57AC}"/>
              </a:ext>
            </a:extLst>
          </p:cNvPr>
          <p:cNvSpPr/>
          <p:nvPr/>
        </p:nvSpPr>
        <p:spPr>
          <a:xfrm>
            <a:off x="5500305"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ファンの獲得</a:t>
            </a:r>
          </a:p>
        </p:txBody>
      </p:sp>
      <p:sp>
        <p:nvSpPr>
          <p:cNvPr id="7" name="四角形: 角を丸くする 6">
            <a:extLst>
              <a:ext uri="{FF2B5EF4-FFF2-40B4-BE49-F238E27FC236}">
                <a16:creationId xmlns:a16="http://schemas.microsoft.com/office/drawing/2014/main" id="{3D836A5D-1B70-0269-33BB-C86A257DAAB9}"/>
              </a:ext>
            </a:extLst>
          </p:cNvPr>
          <p:cNvSpPr/>
          <p:nvPr/>
        </p:nvSpPr>
        <p:spPr>
          <a:xfrm>
            <a:off x="8224360"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12" name="矢印: 右 11">
            <a:extLst>
              <a:ext uri="{FF2B5EF4-FFF2-40B4-BE49-F238E27FC236}">
                <a16:creationId xmlns:a16="http://schemas.microsoft.com/office/drawing/2014/main" id="{CFE1DB90-6BD3-9FC4-B987-E58EB897CDDD}"/>
              </a:ext>
            </a:extLst>
          </p:cNvPr>
          <p:cNvSpPr/>
          <p:nvPr/>
        </p:nvSpPr>
        <p:spPr>
          <a:xfrm>
            <a:off x="4990640" y="2148810"/>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3F55C7A4-8E19-ECBD-0E77-64537CEEE5A5}"/>
              </a:ext>
            </a:extLst>
          </p:cNvPr>
          <p:cNvSpPr/>
          <p:nvPr/>
        </p:nvSpPr>
        <p:spPr>
          <a:xfrm>
            <a:off x="7721648" y="2148810"/>
            <a:ext cx="418641" cy="46166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矢印: 右 13">
            <a:extLst>
              <a:ext uri="{FF2B5EF4-FFF2-40B4-BE49-F238E27FC236}">
                <a16:creationId xmlns:a16="http://schemas.microsoft.com/office/drawing/2014/main" id="{33EB4BA0-4664-CF50-5CC7-C89F01B4C1AA}"/>
              </a:ext>
            </a:extLst>
          </p:cNvPr>
          <p:cNvSpPr/>
          <p:nvPr/>
        </p:nvSpPr>
        <p:spPr>
          <a:xfrm>
            <a:off x="10414365" y="2148810"/>
            <a:ext cx="418641" cy="46166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コンテンツ プレースホルダー 2">
            <a:extLst>
              <a:ext uri="{FF2B5EF4-FFF2-40B4-BE49-F238E27FC236}">
                <a16:creationId xmlns:a16="http://schemas.microsoft.com/office/drawing/2014/main" id="{E45D60BC-E4C2-8900-32EC-0542005EDFAF}"/>
              </a:ext>
            </a:extLst>
          </p:cNvPr>
          <p:cNvSpPr txBox="1">
            <a:spLocks/>
          </p:cNvSpPr>
          <p:nvPr/>
        </p:nvSpPr>
        <p:spPr>
          <a:xfrm>
            <a:off x="407988" y="302504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誰が計測するか </a:t>
            </a:r>
            <a:r>
              <a:rPr kumimoji="1" lang="en-US" altLang="ja-JP" sz="2000" dirty="0">
                <a:latin typeface="メイリオ" panose="020B0604030504040204" pitchFamily="50" charset="-128"/>
                <a:ea typeface="メイリオ" panose="020B0604030504040204" pitchFamily="50" charset="-128"/>
              </a:rPr>
              <a:t>? </a:t>
            </a:r>
          </a:p>
        </p:txBody>
      </p:sp>
      <p:sp>
        <p:nvSpPr>
          <p:cNvPr id="16" name="コンテンツ プレースホルダー 2">
            <a:extLst>
              <a:ext uri="{FF2B5EF4-FFF2-40B4-BE49-F238E27FC236}">
                <a16:creationId xmlns:a16="http://schemas.microsoft.com/office/drawing/2014/main" id="{3A0505B4-B2E7-12C0-8D2D-CE3CCCC930AE}"/>
              </a:ext>
            </a:extLst>
          </p:cNvPr>
          <p:cNvSpPr txBox="1">
            <a:spLocks/>
          </p:cNvSpPr>
          <p:nvPr/>
        </p:nvSpPr>
        <p:spPr>
          <a:xfrm>
            <a:off x="407988" y="4040266"/>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 ?</a:t>
            </a:r>
          </a:p>
        </p:txBody>
      </p:sp>
      <p:sp>
        <p:nvSpPr>
          <p:cNvPr id="18" name="コンテンツ プレースホルダー 2">
            <a:extLst>
              <a:ext uri="{FF2B5EF4-FFF2-40B4-BE49-F238E27FC236}">
                <a16:creationId xmlns:a16="http://schemas.microsoft.com/office/drawing/2014/main" id="{C680E0C5-A5F5-EB57-4C6F-73EE5788397F}"/>
              </a:ext>
            </a:extLst>
          </p:cNvPr>
          <p:cNvSpPr txBox="1">
            <a:spLocks/>
          </p:cNvSpPr>
          <p:nvPr/>
        </p:nvSpPr>
        <p:spPr>
          <a:xfrm>
            <a:off x="10754175" y="2148810"/>
            <a:ext cx="1437825" cy="541687"/>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1600" dirty="0">
                <a:latin typeface="メイリオ" panose="020B0604030504040204" pitchFamily="50" charset="-128"/>
                <a:ea typeface="メイリオ" panose="020B0604030504040204" pitchFamily="50" charset="-128"/>
              </a:rPr>
              <a:t>プレス</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リリースへ</a:t>
            </a:r>
            <a:r>
              <a:rPr kumimoji="1" lang="en-US" altLang="ja-JP" sz="16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2D6EB582-6D17-30E5-A998-7381B0C128C5}"/>
              </a:ext>
            </a:extLst>
          </p:cNvPr>
          <p:cNvSpPr txBox="1">
            <a:spLocks/>
          </p:cNvSpPr>
          <p:nvPr/>
        </p:nvSpPr>
        <p:spPr>
          <a:xfrm>
            <a:off x="407988" y="5014692"/>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FBEE748E-72EF-DF64-0729-607D5D5C4627}"/>
              </a:ext>
            </a:extLst>
          </p:cNvPr>
          <p:cNvSpPr/>
          <p:nvPr/>
        </p:nvSpPr>
        <p:spPr>
          <a:xfrm>
            <a:off x="2776250"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a:t>
            </a:r>
          </a:p>
        </p:txBody>
      </p:sp>
      <p:cxnSp>
        <p:nvCxnSpPr>
          <p:cNvPr id="9" name="直線矢印コネクタ 8">
            <a:extLst>
              <a:ext uri="{FF2B5EF4-FFF2-40B4-BE49-F238E27FC236}">
                <a16:creationId xmlns:a16="http://schemas.microsoft.com/office/drawing/2014/main" id="{196C3D28-9EDF-7C24-96AF-EF5706818107}"/>
              </a:ext>
            </a:extLst>
          </p:cNvPr>
          <p:cNvCxnSpPr>
            <a:cxnSpLocks/>
          </p:cNvCxnSpPr>
          <p:nvPr/>
        </p:nvCxnSpPr>
        <p:spPr>
          <a:xfrm>
            <a:off x="2776250" y="6216673"/>
            <a:ext cx="5808950" cy="0"/>
          </a:xfrm>
          <a:prstGeom prst="straightConnector1">
            <a:avLst/>
          </a:prstGeom>
          <a:ln w="38100" cap="rnd">
            <a:solidFill>
              <a:schemeClr val="accent5"/>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E45BE64A-69EC-313A-70A3-C3DD8107262D}"/>
              </a:ext>
            </a:extLst>
          </p:cNvPr>
          <p:cNvSpPr/>
          <p:nvPr/>
        </p:nvSpPr>
        <p:spPr>
          <a:xfrm>
            <a:off x="4638247" y="6060793"/>
            <a:ext cx="2261345" cy="351291"/>
          </a:xfrm>
          <a:prstGeom prst="roundRect">
            <a:avLst/>
          </a:prstGeom>
          <a:solidFill>
            <a:schemeClr val="accent5"/>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市場検証投資</a:t>
            </a:r>
          </a:p>
        </p:txBody>
      </p:sp>
      <p:cxnSp>
        <p:nvCxnSpPr>
          <p:cNvPr id="28" name="直線矢印コネクタ 27">
            <a:extLst>
              <a:ext uri="{FF2B5EF4-FFF2-40B4-BE49-F238E27FC236}">
                <a16:creationId xmlns:a16="http://schemas.microsoft.com/office/drawing/2014/main" id="{3FA97D28-08F2-AA36-7B8E-0B7046BB49A7}"/>
              </a:ext>
            </a:extLst>
          </p:cNvPr>
          <p:cNvCxnSpPr>
            <a:cxnSpLocks/>
          </p:cNvCxnSpPr>
          <p:nvPr/>
        </p:nvCxnSpPr>
        <p:spPr>
          <a:xfrm>
            <a:off x="8768080" y="6236438"/>
            <a:ext cx="3010263" cy="0"/>
          </a:xfrm>
          <a:prstGeom prst="straightConnector1">
            <a:avLst/>
          </a:prstGeom>
          <a:ln w="381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21889511-142B-8953-AE3C-F76ED039B30F}"/>
              </a:ext>
            </a:extLst>
          </p:cNvPr>
          <p:cNvSpPr/>
          <p:nvPr/>
        </p:nvSpPr>
        <p:spPr>
          <a:xfrm>
            <a:off x="9142538" y="6060793"/>
            <a:ext cx="2261345" cy="351291"/>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市場競争投資</a:t>
            </a:r>
          </a:p>
        </p:txBody>
      </p:sp>
      <p:sp>
        <p:nvSpPr>
          <p:cNvPr id="30" name="正方形/長方形 29">
            <a:extLst>
              <a:ext uri="{FF2B5EF4-FFF2-40B4-BE49-F238E27FC236}">
                <a16:creationId xmlns:a16="http://schemas.microsoft.com/office/drawing/2014/main" id="{7E2CD186-D905-88E5-FB12-E7E9909EFADB}"/>
              </a:ext>
            </a:extLst>
          </p:cNvPr>
          <p:cNvSpPr/>
          <p:nvPr/>
        </p:nvSpPr>
        <p:spPr>
          <a:xfrm>
            <a:off x="2776250"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b="1" dirty="0">
                <a:solidFill>
                  <a:schemeClr val="accent5"/>
                </a:solidFill>
                <a:latin typeface="Amazon Ember Display" panose="020F0603020204020204" pitchFamily="34" charset="0"/>
                <a:ea typeface="メイリオ" panose="020B0604030504040204" pitchFamily="34" charset="-128"/>
              </a:rPr>
              <a:t>課題解決</a:t>
            </a:r>
            <a:r>
              <a:rPr kumimoji="1" lang="ja-JP" altLang="en-US" sz="2000" dirty="0">
                <a:solidFill>
                  <a:schemeClr val="tx1"/>
                </a:solidFill>
                <a:latin typeface="Amazon Ember Display" panose="020F0603020204020204" pitchFamily="34" charset="0"/>
                <a:ea typeface="メイリオ" panose="020B0604030504040204" pitchFamily="34" charset="-128"/>
              </a:rPr>
              <a:t>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b="1" dirty="0">
                <a:solidFill>
                  <a:schemeClr val="accent5"/>
                </a:solidFill>
                <a:latin typeface="Amazon Ember Display" panose="020F0603020204020204" pitchFamily="34" charset="0"/>
                <a:ea typeface="メイリオ" panose="020B0604030504040204" pitchFamily="34" charset="-128"/>
              </a:rPr>
              <a:t>行動変化</a:t>
            </a:r>
            <a:r>
              <a:rPr kumimoji="1" lang="ja-JP" altLang="en-US" sz="2000" dirty="0">
                <a:solidFill>
                  <a:schemeClr val="tx1"/>
                </a:solidFill>
                <a:latin typeface="Amazon Ember Display" panose="020F0603020204020204" pitchFamily="34" charset="0"/>
                <a:ea typeface="メイリオ" panose="020B0604030504040204" pitchFamily="34" charset="-128"/>
              </a:rPr>
              <a:t>の意思</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p:txBody>
      </p:sp>
      <p:sp>
        <p:nvSpPr>
          <p:cNvPr id="31" name="正方形/長方形 30">
            <a:extLst>
              <a:ext uri="{FF2B5EF4-FFF2-40B4-BE49-F238E27FC236}">
                <a16:creationId xmlns:a16="http://schemas.microsoft.com/office/drawing/2014/main" id="{B08993D2-4C99-E952-5992-38CFEC1D686D}"/>
              </a:ext>
            </a:extLst>
          </p:cNvPr>
          <p:cNvSpPr/>
          <p:nvPr/>
        </p:nvSpPr>
        <p:spPr>
          <a:xfrm>
            <a:off x="2776250"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2" name="正方形/長方形 31">
            <a:extLst>
              <a:ext uri="{FF2B5EF4-FFF2-40B4-BE49-F238E27FC236}">
                <a16:creationId xmlns:a16="http://schemas.microsoft.com/office/drawing/2014/main" id="{08AE9F23-BCA3-1582-425C-26ADB0F0BC65}"/>
              </a:ext>
            </a:extLst>
          </p:cNvPr>
          <p:cNvSpPr/>
          <p:nvPr/>
        </p:nvSpPr>
        <p:spPr>
          <a:xfrm>
            <a:off x="5500306"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プロダクト開発チーム・営業</a:t>
            </a:r>
          </a:p>
        </p:txBody>
      </p:sp>
      <p:sp>
        <p:nvSpPr>
          <p:cNvPr id="33" name="正方形/長方形 32">
            <a:extLst>
              <a:ext uri="{FF2B5EF4-FFF2-40B4-BE49-F238E27FC236}">
                <a16:creationId xmlns:a16="http://schemas.microsoft.com/office/drawing/2014/main" id="{60939194-7799-EA23-6A95-96303B3AFDB5}"/>
              </a:ext>
            </a:extLst>
          </p:cNvPr>
          <p:cNvSpPr/>
          <p:nvPr/>
        </p:nvSpPr>
        <p:spPr>
          <a:xfrm>
            <a:off x="5500306"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dirty="0">
                <a:solidFill>
                  <a:schemeClr val="tx1"/>
                </a:solidFill>
                <a:latin typeface="Amazon Ember Display" panose="020F0603020204020204" pitchFamily="34" charset="0"/>
                <a:ea typeface="メイリオ" panose="020B0604030504040204" pitchFamily="34" charset="-128"/>
              </a:rPr>
              <a:t>課題解決達成率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購入決定数</a:t>
            </a:r>
            <a:r>
              <a:rPr kumimoji="1" lang="en-US" altLang="ja-JP" sz="2000" dirty="0">
                <a:solidFill>
                  <a:schemeClr val="tx1"/>
                </a:solidFill>
                <a:latin typeface="Amazon Ember Display" panose="020F0603020204020204" pitchFamily="34" charset="0"/>
                <a:ea typeface="メイリオ" panose="020B0604030504040204" pitchFamily="34" charset="-128"/>
              </a:rPr>
              <a:t>(</a:t>
            </a:r>
            <a:r>
              <a:rPr kumimoji="1" lang="ja-JP" altLang="en-US" sz="2000" dirty="0">
                <a:solidFill>
                  <a:schemeClr val="tx1"/>
                </a:solidFill>
                <a:latin typeface="Amazon Ember Display" panose="020F0603020204020204" pitchFamily="34" charset="0"/>
                <a:ea typeface="メイリオ" panose="020B0604030504040204" pitchFamily="34" charset="-128"/>
              </a:rPr>
              <a:t>社外</a:t>
            </a:r>
            <a:r>
              <a:rPr kumimoji="1" lang="en-US" altLang="ja-JP" sz="2000" dirty="0">
                <a:solidFill>
                  <a:schemeClr val="tx1"/>
                </a:solidFill>
                <a:latin typeface="Amazon Ember Display" panose="020F0603020204020204" pitchFamily="34" charset="0"/>
                <a:ea typeface="メイリオ" panose="020B0604030504040204" pitchFamily="34" charset="-128"/>
              </a:rPr>
              <a:t>)</a:t>
            </a:r>
          </a:p>
        </p:txBody>
      </p:sp>
      <p:sp>
        <p:nvSpPr>
          <p:cNvPr id="34" name="正方形/長方形 33">
            <a:extLst>
              <a:ext uri="{FF2B5EF4-FFF2-40B4-BE49-F238E27FC236}">
                <a16:creationId xmlns:a16="http://schemas.microsoft.com/office/drawing/2014/main" id="{601B87A1-31B8-E75F-D751-FF491DFC2BE9}"/>
              </a:ext>
            </a:extLst>
          </p:cNvPr>
          <p:cNvSpPr/>
          <p:nvPr/>
        </p:nvSpPr>
        <p:spPr>
          <a:xfrm>
            <a:off x="5500306"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5" name="正方形/長方形 34">
            <a:extLst>
              <a:ext uri="{FF2B5EF4-FFF2-40B4-BE49-F238E27FC236}">
                <a16:creationId xmlns:a16="http://schemas.microsoft.com/office/drawing/2014/main" id="{007C8C0D-2FC3-33A3-4FDC-F81F3345037F}"/>
              </a:ext>
            </a:extLst>
          </p:cNvPr>
          <p:cNvSpPr/>
          <p:nvPr/>
        </p:nvSpPr>
        <p:spPr>
          <a:xfrm>
            <a:off x="8224361"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プロダクトマネージャー、</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経営者</a:t>
            </a:r>
          </a:p>
        </p:txBody>
      </p:sp>
      <p:sp>
        <p:nvSpPr>
          <p:cNvPr id="36" name="正方形/長方形 35">
            <a:extLst>
              <a:ext uri="{FF2B5EF4-FFF2-40B4-BE49-F238E27FC236}">
                <a16:creationId xmlns:a16="http://schemas.microsoft.com/office/drawing/2014/main" id="{669B61EF-4096-98B6-7530-091BBF2284D6}"/>
              </a:ext>
            </a:extLst>
          </p:cNvPr>
          <p:cNvSpPr/>
          <p:nvPr/>
        </p:nvSpPr>
        <p:spPr>
          <a:xfrm>
            <a:off x="8224361"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市場規模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推定シェア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購入単価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想定利用期間</a:t>
            </a:r>
            <a:endParaRPr kumimoji="1" lang="en-US" altLang="ja-JP" dirty="0">
              <a:solidFill>
                <a:schemeClr val="tx1"/>
              </a:solidFill>
              <a:latin typeface="Amazon Ember Display" panose="020F0603020204020204" pitchFamily="34" charset="0"/>
              <a:ea typeface="メイリオ" panose="020B0604030504040204" pitchFamily="34" charset="-128"/>
            </a:endParaRPr>
          </a:p>
        </p:txBody>
      </p:sp>
      <p:sp>
        <p:nvSpPr>
          <p:cNvPr id="37" name="正方形/長方形 36">
            <a:extLst>
              <a:ext uri="{FF2B5EF4-FFF2-40B4-BE49-F238E27FC236}">
                <a16:creationId xmlns:a16="http://schemas.microsoft.com/office/drawing/2014/main" id="{4746F9F5-CEB7-1189-36AD-6E403DE70BEB}"/>
              </a:ext>
            </a:extLst>
          </p:cNvPr>
          <p:cNvSpPr/>
          <p:nvPr/>
        </p:nvSpPr>
        <p:spPr>
          <a:xfrm>
            <a:off x="8224361"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推定コストの </a:t>
            </a:r>
            <a:r>
              <a:rPr kumimoji="1" lang="en-US" altLang="ja-JP" sz="2000" dirty="0">
                <a:solidFill>
                  <a:schemeClr val="tx1"/>
                </a:solidFill>
                <a:latin typeface="Amazon Ember Display" panose="020F0603020204020204" pitchFamily="34" charset="0"/>
                <a:ea typeface="メイリオ" panose="020B0604030504040204" pitchFamily="34" charset="-128"/>
              </a:rPr>
              <a:t>N </a:t>
            </a:r>
            <a:r>
              <a:rPr kumimoji="1" lang="ja-JP" altLang="en-US" sz="2000" dirty="0">
                <a:solidFill>
                  <a:schemeClr val="tx1"/>
                </a:solidFill>
                <a:latin typeface="Amazon Ember Display" panose="020F0603020204020204" pitchFamily="34" charset="0"/>
                <a:ea typeface="メイリオ" panose="020B0604030504040204" pitchFamily="34" charset="-128"/>
              </a:rPr>
              <a:t>倍に到達</a:t>
            </a:r>
          </a:p>
        </p:txBody>
      </p:sp>
      <p:sp>
        <p:nvSpPr>
          <p:cNvPr id="38" name="四角形: 角を丸くする 37">
            <a:extLst>
              <a:ext uri="{FF2B5EF4-FFF2-40B4-BE49-F238E27FC236}">
                <a16:creationId xmlns:a16="http://schemas.microsoft.com/office/drawing/2014/main" id="{9972D75B-9E6C-FDA7-1713-568DFDC6084F}"/>
              </a:ext>
            </a:extLst>
          </p:cNvPr>
          <p:cNvSpPr/>
          <p:nvPr/>
        </p:nvSpPr>
        <p:spPr>
          <a:xfrm>
            <a:off x="3707121" y="2648949"/>
            <a:ext cx="1793183" cy="3462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MLEW</a:t>
            </a:r>
            <a:r>
              <a:rPr kumimoji="1" lang="ja-JP" altLang="en-US" b="1" dirty="0">
                <a:solidFill>
                  <a:schemeClr val="tx1"/>
                </a:solidFill>
                <a:latin typeface="Amazon Ember Display" panose="020F0603020204020204" pitchFamily="34" charset="0"/>
                <a:ea typeface="メイリオ" panose="020B0604030504040204" pitchFamily="34" charset="-128"/>
              </a:rPr>
              <a:t> で実施</a:t>
            </a:r>
          </a:p>
        </p:txBody>
      </p:sp>
      <p:sp>
        <p:nvSpPr>
          <p:cNvPr id="17" name="四角形: 角を丸くする 16">
            <a:extLst>
              <a:ext uri="{FF2B5EF4-FFF2-40B4-BE49-F238E27FC236}">
                <a16:creationId xmlns:a16="http://schemas.microsoft.com/office/drawing/2014/main" id="{649561BF-7D3E-1740-61F0-EBFCF01E514D}"/>
              </a:ext>
            </a:extLst>
          </p:cNvPr>
          <p:cNvSpPr/>
          <p:nvPr/>
        </p:nvSpPr>
        <p:spPr>
          <a:xfrm>
            <a:off x="6487796" y="2648949"/>
            <a:ext cx="1793183" cy="3462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accent5"/>
                </a:solidFill>
                <a:latin typeface="Amazon Ember Display" panose="020F0603020204020204" pitchFamily="34" charset="0"/>
                <a:ea typeface="メイリオ" panose="020B0604030504040204" pitchFamily="34" charset="-128"/>
              </a:rPr>
              <a:t>3 </a:t>
            </a:r>
            <a:r>
              <a:rPr kumimoji="1" lang="ja-JP" altLang="en-US" b="1" dirty="0">
                <a:solidFill>
                  <a:schemeClr val="accent5"/>
                </a:solidFill>
                <a:latin typeface="Amazon Ember Display" panose="020F0603020204020204" pitchFamily="34" charset="0"/>
                <a:ea typeface="メイリオ" panose="020B0604030504040204" pitchFamily="34" charset="-128"/>
              </a:rPr>
              <a:t>ヵ月以内</a:t>
            </a:r>
          </a:p>
        </p:txBody>
      </p:sp>
    </p:spTree>
    <p:extLst>
      <p:ext uri="{BB962C8B-B14F-4D97-AF65-F5344CB8AC3E}">
        <p14:creationId xmlns:p14="http://schemas.microsoft.com/office/powerpoint/2010/main" val="425349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DCC0E33-A815-7165-9D11-37B6807547DD}"/>
              </a:ext>
            </a:extLst>
          </p:cNvPr>
          <p:cNvSpPr>
            <a:spLocks noGrp="1"/>
          </p:cNvSpPr>
          <p:nvPr>
            <p:ph type="sldNum" sz="quarter" idx="12"/>
          </p:nvPr>
        </p:nvSpPr>
        <p:spPr/>
        <p:txBody>
          <a:bodyPr/>
          <a:lstStyle/>
          <a:p>
            <a:fld id="{EB4B8DE2-A4E8-46E4-8BBF-D75455EFF32C}" type="slidenum">
              <a:rPr lang="en-US" smtClean="0"/>
              <a:pPr/>
              <a:t>18</a:t>
            </a:fld>
            <a:endParaRPr lang="en-US" dirty="0"/>
          </a:p>
        </p:txBody>
      </p:sp>
      <p:sp>
        <p:nvSpPr>
          <p:cNvPr id="3" name="タイトル 2">
            <a:extLst>
              <a:ext uri="{FF2B5EF4-FFF2-40B4-BE49-F238E27FC236}">
                <a16:creationId xmlns:a16="http://schemas.microsoft.com/office/drawing/2014/main" id="{DF728D59-6F39-32D0-1153-A6DC0D267C43}"/>
              </a:ext>
            </a:extLst>
          </p:cNvPr>
          <p:cNvSpPr>
            <a:spLocks noGrp="1"/>
          </p:cNvSpPr>
          <p:nvPr>
            <p:ph type="title"/>
          </p:nvPr>
        </p:nvSpPr>
        <p:spPr/>
        <p:txBody>
          <a:bodyPr/>
          <a:lstStyle/>
          <a:p>
            <a:r>
              <a:rPr kumimoji="1" lang="en-US" altLang="ja-JP" dirty="0"/>
              <a:t>Working Backwards 2 </a:t>
            </a:r>
            <a:r>
              <a:rPr kumimoji="1" lang="ja-JP" altLang="en-US" dirty="0"/>
              <a:t>週目のスタート</a:t>
            </a:r>
          </a:p>
        </p:txBody>
      </p:sp>
      <p:sp>
        <p:nvSpPr>
          <p:cNvPr id="4" name="コンテンツ プレースホルダー 3">
            <a:extLst>
              <a:ext uri="{FF2B5EF4-FFF2-40B4-BE49-F238E27FC236}">
                <a16:creationId xmlns:a16="http://schemas.microsoft.com/office/drawing/2014/main" id="{C93DBE04-C710-ED41-FCC8-56749DD1CCBA}"/>
              </a:ext>
            </a:extLst>
          </p:cNvPr>
          <p:cNvSpPr>
            <a:spLocks noGrp="1"/>
          </p:cNvSpPr>
          <p:nvPr>
            <p:ph sz="quarter" idx="13"/>
          </p:nvPr>
        </p:nvSpPr>
        <p:spPr>
          <a:xfrm>
            <a:off x="407988" y="1376363"/>
            <a:ext cx="11449050" cy="1415772"/>
          </a:xfrm>
        </p:spPr>
        <p:txBody>
          <a:bodyPr/>
          <a:lstStyle/>
          <a:p>
            <a:r>
              <a:rPr kumimoji="1" lang="ja-JP" altLang="en-US" sz="2800" b="1" dirty="0">
                <a:solidFill>
                  <a:schemeClr val="accent5"/>
                </a:solidFill>
              </a:rPr>
              <a:t>はじめに、各プロセスの時間配分をお願いします。</a:t>
            </a:r>
          </a:p>
          <a:p>
            <a:r>
              <a:rPr kumimoji="1" lang="ja-JP" altLang="en-US" dirty="0"/>
              <a:t>時間配分のねらいについて共有した後、さっそくワークに入りましょう。</a:t>
            </a:r>
          </a:p>
          <a:p>
            <a:endParaRPr kumimoji="1" lang="ja-JP" altLang="en-US" dirty="0"/>
          </a:p>
        </p:txBody>
      </p:sp>
      <p:sp>
        <p:nvSpPr>
          <p:cNvPr id="21" name="矢印: 五方向 20">
            <a:extLst>
              <a:ext uri="{FF2B5EF4-FFF2-40B4-BE49-F238E27FC236}">
                <a16:creationId xmlns:a16="http://schemas.microsoft.com/office/drawing/2014/main" id="{632F741A-CECC-7A11-EB7D-430E8EC0930E}"/>
              </a:ext>
            </a:extLst>
          </p:cNvPr>
          <p:cNvSpPr/>
          <p:nvPr/>
        </p:nvSpPr>
        <p:spPr>
          <a:xfrm>
            <a:off x="425038" y="2683100"/>
            <a:ext cx="2200175" cy="496529"/>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22" name="矢印: 五方向 21">
            <a:extLst>
              <a:ext uri="{FF2B5EF4-FFF2-40B4-BE49-F238E27FC236}">
                <a16:creationId xmlns:a16="http://schemas.microsoft.com/office/drawing/2014/main" id="{9F4AB6E2-9FD3-4F97-FF6B-3823189BEB7D}"/>
              </a:ext>
            </a:extLst>
          </p:cNvPr>
          <p:cNvSpPr/>
          <p:nvPr/>
        </p:nvSpPr>
        <p:spPr>
          <a:xfrm>
            <a:off x="2779864" y="2683100"/>
            <a:ext cx="2200175" cy="496529"/>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23" name="矢印: 五方向 22">
            <a:extLst>
              <a:ext uri="{FF2B5EF4-FFF2-40B4-BE49-F238E27FC236}">
                <a16:creationId xmlns:a16="http://schemas.microsoft.com/office/drawing/2014/main" id="{5DF63E40-7AEF-1B54-1FB6-D0738761D20B}"/>
              </a:ext>
            </a:extLst>
          </p:cNvPr>
          <p:cNvSpPr/>
          <p:nvPr/>
        </p:nvSpPr>
        <p:spPr>
          <a:xfrm>
            <a:off x="5134690" y="2683100"/>
            <a:ext cx="2200175" cy="496529"/>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4" name="矢印: 五方向 23">
            <a:extLst>
              <a:ext uri="{FF2B5EF4-FFF2-40B4-BE49-F238E27FC236}">
                <a16:creationId xmlns:a16="http://schemas.microsoft.com/office/drawing/2014/main" id="{7CBCB1D4-EB85-983D-4781-F3D5A5ED5FE6}"/>
              </a:ext>
            </a:extLst>
          </p:cNvPr>
          <p:cNvSpPr/>
          <p:nvPr/>
        </p:nvSpPr>
        <p:spPr>
          <a:xfrm>
            <a:off x="7489516" y="2683100"/>
            <a:ext cx="2200175" cy="496529"/>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5" name="矢印: 五方向 24">
            <a:extLst>
              <a:ext uri="{FF2B5EF4-FFF2-40B4-BE49-F238E27FC236}">
                <a16:creationId xmlns:a16="http://schemas.microsoft.com/office/drawing/2014/main" id="{5A511D77-CC67-9170-DDDB-CFA007CF1C21}"/>
              </a:ext>
            </a:extLst>
          </p:cNvPr>
          <p:cNvSpPr/>
          <p:nvPr/>
        </p:nvSpPr>
        <p:spPr>
          <a:xfrm>
            <a:off x="9844341" y="2683100"/>
            <a:ext cx="2200175" cy="496529"/>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pic>
        <p:nvPicPr>
          <p:cNvPr id="26" name="グラフィックス 25" descr="ストップウォッチ 単色塗りつぶし">
            <a:extLst>
              <a:ext uri="{FF2B5EF4-FFF2-40B4-BE49-F238E27FC236}">
                <a16:creationId xmlns:a16="http://schemas.microsoft.com/office/drawing/2014/main" id="{3AA3BE9E-FF6D-843F-D4AB-12328F002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395012"/>
            <a:ext cx="763585" cy="763585"/>
          </a:xfrm>
          <a:prstGeom prst="rect">
            <a:avLst/>
          </a:prstGeom>
        </p:spPr>
      </p:pic>
      <p:sp>
        <p:nvSpPr>
          <p:cNvPr id="27" name="テキスト ボックス 26">
            <a:extLst>
              <a:ext uri="{FF2B5EF4-FFF2-40B4-BE49-F238E27FC236}">
                <a16:creationId xmlns:a16="http://schemas.microsoft.com/office/drawing/2014/main" id="{33BA62FF-E623-F963-9B5C-2850A0631D5D}"/>
              </a:ext>
            </a:extLst>
          </p:cNvPr>
          <p:cNvSpPr txBox="1"/>
          <p:nvPr/>
        </p:nvSpPr>
        <p:spPr>
          <a:xfrm>
            <a:off x="1082259" y="3545972"/>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 min</a:t>
            </a:r>
            <a:endParaRPr kumimoji="1" lang="ja-JP" altLang="en-US" sz="2400" dirty="0" err="1">
              <a:solidFill>
                <a:srgbClr val="111724"/>
              </a:solidFill>
              <a:latin typeface="Amazon Ember Display"/>
              <a:ea typeface="メイリオ"/>
            </a:endParaRPr>
          </a:p>
        </p:txBody>
      </p:sp>
      <p:pic>
        <p:nvPicPr>
          <p:cNvPr id="28" name="グラフィックス 27" descr="ストップウォッチ 単色塗りつぶし">
            <a:extLst>
              <a:ext uri="{FF2B5EF4-FFF2-40B4-BE49-F238E27FC236}">
                <a16:creationId xmlns:a16="http://schemas.microsoft.com/office/drawing/2014/main" id="{4DC4D9D9-DC31-EABA-A818-5C4F6F60D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395012"/>
            <a:ext cx="763585" cy="763585"/>
          </a:xfrm>
          <a:prstGeom prst="rect">
            <a:avLst/>
          </a:prstGeom>
        </p:spPr>
      </p:pic>
      <p:sp>
        <p:nvSpPr>
          <p:cNvPr id="29" name="テキスト ボックス 28">
            <a:extLst>
              <a:ext uri="{FF2B5EF4-FFF2-40B4-BE49-F238E27FC236}">
                <a16:creationId xmlns:a16="http://schemas.microsoft.com/office/drawing/2014/main" id="{FB39F27A-7B05-B25A-EC28-DD83B2F40866}"/>
              </a:ext>
            </a:extLst>
          </p:cNvPr>
          <p:cNvSpPr txBox="1"/>
          <p:nvPr/>
        </p:nvSpPr>
        <p:spPr>
          <a:xfrm>
            <a:off x="3520659" y="3545972"/>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 min</a:t>
            </a:r>
            <a:endParaRPr kumimoji="1" lang="ja-JP" altLang="en-US" sz="2400" dirty="0" err="1">
              <a:solidFill>
                <a:srgbClr val="111724"/>
              </a:solidFill>
              <a:latin typeface="Amazon Ember Display"/>
              <a:ea typeface="メイリオ"/>
            </a:endParaRPr>
          </a:p>
        </p:txBody>
      </p:sp>
      <p:pic>
        <p:nvPicPr>
          <p:cNvPr id="30" name="グラフィックス 29" descr="ストップウォッチ 単色塗りつぶし">
            <a:extLst>
              <a:ext uri="{FF2B5EF4-FFF2-40B4-BE49-F238E27FC236}">
                <a16:creationId xmlns:a16="http://schemas.microsoft.com/office/drawing/2014/main" id="{0F479514-B486-26EA-F82D-C4C087DECB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395012"/>
            <a:ext cx="763585" cy="763585"/>
          </a:xfrm>
          <a:prstGeom prst="rect">
            <a:avLst/>
          </a:prstGeom>
        </p:spPr>
      </p:pic>
      <p:sp>
        <p:nvSpPr>
          <p:cNvPr id="31" name="テキスト ボックス 30">
            <a:extLst>
              <a:ext uri="{FF2B5EF4-FFF2-40B4-BE49-F238E27FC236}">
                <a16:creationId xmlns:a16="http://schemas.microsoft.com/office/drawing/2014/main" id="{C4D70B32-C452-C21C-F900-6AF12CFB797F}"/>
              </a:ext>
            </a:extLst>
          </p:cNvPr>
          <p:cNvSpPr txBox="1"/>
          <p:nvPr/>
        </p:nvSpPr>
        <p:spPr>
          <a:xfrm>
            <a:off x="5870568" y="3545972"/>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 min</a:t>
            </a:r>
            <a:endParaRPr kumimoji="1" lang="ja-JP" altLang="en-US" sz="2400" dirty="0" err="1">
              <a:solidFill>
                <a:srgbClr val="111724"/>
              </a:solidFill>
              <a:latin typeface="Amazon Ember Display"/>
              <a:ea typeface="メイリオ"/>
            </a:endParaRPr>
          </a:p>
        </p:txBody>
      </p:sp>
      <p:pic>
        <p:nvPicPr>
          <p:cNvPr id="32" name="グラフィックス 31" descr="ストップウォッチ 単色塗りつぶし">
            <a:extLst>
              <a:ext uri="{FF2B5EF4-FFF2-40B4-BE49-F238E27FC236}">
                <a16:creationId xmlns:a16="http://schemas.microsoft.com/office/drawing/2014/main" id="{27F4FECE-CFC7-A6D7-D7E9-60C6F5E04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395012"/>
            <a:ext cx="763585" cy="763585"/>
          </a:xfrm>
          <a:prstGeom prst="rect">
            <a:avLst/>
          </a:prstGeom>
        </p:spPr>
      </p:pic>
      <p:sp>
        <p:nvSpPr>
          <p:cNvPr id="33" name="テキスト ボックス 32">
            <a:extLst>
              <a:ext uri="{FF2B5EF4-FFF2-40B4-BE49-F238E27FC236}">
                <a16:creationId xmlns:a16="http://schemas.microsoft.com/office/drawing/2014/main" id="{6C6CF601-D511-179F-BC34-353436E9E123}"/>
              </a:ext>
            </a:extLst>
          </p:cNvPr>
          <p:cNvSpPr txBox="1"/>
          <p:nvPr/>
        </p:nvSpPr>
        <p:spPr>
          <a:xfrm>
            <a:off x="8220477" y="3545972"/>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 min</a:t>
            </a:r>
            <a:endParaRPr kumimoji="1" lang="ja-JP" altLang="en-US" sz="2400" dirty="0" err="1">
              <a:solidFill>
                <a:srgbClr val="111724"/>
              </a:solidFill>
              <a:latin typeface="Amazon Ember Display"/>
              <a:ea typeface="メイリオ"/>
            </a:endParaRPr>
          </a:p>
        </p:txBody>
      </p:sp>
      <p:pic>
        <p:nvPicPr>
          <p:cNvPr id="34" name="グラフィックス 33" descr="ストップウォッチ 単色塗りつぶし">
            <a:extLst>
              <a:ext uri="{FF2B5EF4-FFF2-40B4-BE49-F238E27FC236}">
                <a16:creationId xmlns:a16="http://schemas.microsoft.com/office/drawing/2014/main" id="{E80B6607-2FBD-DEB6-6AC7-C9EEF1CA41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395012"/>
            <a:ext cx="763585" cy="763585"/>
          </a:xfrm>
          <a:prstGeom prst="rect">
            <a:avLst/>
          </a:prstGeom>
        </p:spPr>
      </p:pic>
      <p:sp>
        <p:nvSpPr>
          <p:cNvPr id="35" name="テキスト ボックス 34">
            <a:extLst>
              <a:ext uri="{FF2B5EF4-FFF2-40B4-BE49-F238E27FC236}">
                <a16:creationId xmlns:a16="http://schemas.microsoft.com/office/drawing/2014/main" id="{8107744E-0BEB-1857-6B6A-3B25D9A01618}"/>
              </a:ext>
            </a:extLst>
          </p:cNvPr>
          <p:cNvSpPr txBox="1"/>
          <p:nvPr/>
        </p:nvSpPr>
        <p:spPr>
          <a:xfrm>
            <a:off x="10591695" y="3545972"/>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 min</a:t>
            </a:r>
            <a:endParaRPr kumimoji="1" lang="ja-JP" altLang="en-US" sz="2400" dirty="0" err="1">
              <a:solidFill>
                <a:srgbClr val="111724"/>
              </a:solidFill>
              <a:latin typeface="Amazon Ember Display"/>
              <a:ea typeface="メイリオ"/>
            </a:endParaRPr>
          </a:p>
        </p:txBody>
      </p:sp>
      <p:sp>
        <p:nvSpPr>
          <p:cNvPr id="36" name="コンテンツ プレースホルダー 2">
            <a:extLst>
              <a:ext uri="{FF2B5EF4-FFF2-40B4-BE49-F238E27FC236}">
                <a16:creationId xmlns:a16="http://schemas.microsoft.com/office/drawing/2014/main" id="{D2EB9EC0-42CF-8CCE-7F35-6AFC51D47983}"/>
              </a:ext>
            </a:extLst>
          </p:cNvPr>
          <p:cNvSpPr txBox="1">
            <a:spLocks/>
          </p:cNvSpPr>
          <p:nvPr/>
        </p:nvSpPr>
        <p:spPr>
          <a:xfrm>
            <a:off x="425038" y="5810190"/>
            <a:ext cx="11424062" cy="369332"/>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buClr>
                <a:srgbClr val="161E2D"/>
              </a:buClr>
            </a:pPr>
            <a:r>
              <a:rPr lang="en-US" altLang="ja-JP" sz="1800" dirty="0">
                <a:solidFill>
                  <a:srgbClr val="111724"/>
                </a:solidFill>
                <a:latin typeface="Amazon Ember Display"/>
                <a:ea typeface="メイリオ"/>
              </a:rPr>
              <a:t>※</a:t>
            </a:r>
            <a:r>
              <a:rPr lang="ja-JP" altLang="en-US" sz="1800" dirty="0">
                <a:solidFill>
                  <a:srgbClr val="111724"/>
                </a:solidFill>
                <a:latin typeface="Amazon Ember Display"/>
                <a:ea typeface="メイリオ"/>
              </a:rPr>
              <a:t>タイムキーパーが必要な場合、ファシリテーターが行います</a:t>
            </a:r>
            <a:endParaRPr lang="en-US" altLang="ja-JP" sz="1800" dirty="0">
              <a:solidFill>
                <a:srgbClr val="111724"/>
              </a:solidFill>
              <a:latin typeface="Amazon Ember Display"/>
              <a:ea typeface="メイリオ"/>
            </a:endParaRPr>
          </a:p>
        </p:txBody>
      </p:sp>
      <p:sp>
        <p:nvSpPr>
          <p:cNvPr id="5" name="四角形: メモ 4">
            <a:extLst>
              <a:ext uri="{FF2B5EF4-FFF2-40B4-BE49-F238E27FC236}">
                <a16:creationId xmlns:a16="http://schemas.microsoft.com/office/drawing/2014/main" id="{8F99ADD1-5CED-D940-064F-490D726FBE46}"/>
              </a:ext>
            </a:extLst>
          </p:cNvPr>
          <p:cNvSpPr/>
          <p:nvPr/>
        </p:nvSpPr>
        <p:spPr>
          <a:xfrm>
            <a:off x="7563256" y="4236721"/>
            <a:ext cx="1914626" cy="1724430"/>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有望な発明 </a:t>
            </a:r>
            <a:r>
              <a:rPr kumimoji="1" lang="en-US" altLang="ja-JP" dirty="0">
                <a:solidFill>
                  <a:schemeClr val="tx1"/>
                </a:solidFill>
                <a:latin typeface="Amazon Ember Display" panose="020F0603020204020204" pitchFamily="34" charset="0"/>
                <a:ea typeface="メイリオ" panose="020B0604030504040204" pitchFamily="34" charset="-128"/>
              </a:rPr>
              <a:t>1 </a:t>
            </a:r>
            <a:r>
              <a:rPr kumimoji="1" lang="ja-JP" altLang="en-US" dirty="0">
                <a:solidFill>
                  <a:schemeClr val="tx1"/>
                </a:solidFill>
                <a:latin typeface="Amazon Ember Display" panose="020F0603020204020204" pitchFamily="34" charset="0"/>
                <a:ea typeface="メイリオ" panose="020B0604030504040204" pitchFamily="34" charset="-128"/>
              </a:rPr>
              <a:t>つについて、提供者メッセージと社内 </a:t>
            </a:r>
            <a:r>
              <a:rPr kumimoji="1" lang="en-US" altLang="ja-JP" dirty="0">
                <a:solidFill>
                  <a:schemeClr val="tx1"/>
                </a:solidFill>
                <a:latin typeface="Amazon Ember Display" panose="020F0603020204020204" pitchFamily="34" charset="0"/>
                <a:ea typeface="メイリオ" panose="020B0604030504040204" pitchFamily="34" charset="-128"/>
              </a:rPr>
              <a:t>FAQ </a:t>
            </a:r>
            <a:r>
              <a:rPr kumimoji="1" lang="ja-JP" altLang="en-US" dirty="0">
                <a:solidFill>
                  <a:schemeClr val="tx1"/>
                </a:solidFill>
                <a:latin typeface="Amazon Ember Display" panose="020F0603020204020204" pitchFamily="34" charset="0"/>
                <a:ea typeface="メイリオ" panose="020B0604030504040204" pitchFamily="34" charset="-128"/>
              </a:rPr>
              <a:t>の作成をお願いします</a:t>
            </a:r>
          </a:p>
        </p:txBody>
      </p:sp>
      <p:sp>
        <p:nvSpPr>
          <p:cNvPr id="6" name="四角形: メモ 5">
            <a:extLst>
              <a:ext uri="{FF2B5EF4-FFF2-40B4-BE49-F238E27FC236}">
                <a16:creationId xmlns:a16="http://schemas.microsoft.com/office/drawing/2014/main" id="{00D94B83-B729-52EF-8BA3-8A6ADC868195}"/>
              </a:ext>
            </a:extLst>
          </p:cNvPr>
          <p:cNvSpPr/>
          <p:nvPr/>
        </p:nvSpPr>
        <p:spPr>
          <a:xfrm>
            <a:off x="9942412" y="4236721"/>
            <a:ext cx="1914626" cy="1724430"/>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スポンサー、ファン、シェアのマイルストンの計画をお願いします</a:t>
            </a:r>
          </a:p>
        </p:txBody>
      </p:sp>
    </p:spTree>
    <p:extLst>
      <p:ext uri="{BB962C8B-B14F-4D97-AF65-F5344CB8AC3E}">
        <p14:creationId xmlns:p14="http://schemas.microsoft.com/office/powerpoint/2010/main" val="118533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88418-C196-E96B-9F29-CC778B69DE8D}"/>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C28F744-659D-EB2B-F156-6218638727C5}"/>
              </a:ext>
            </a:extLst>
          </p:cNvPr>
          <p:cNvSpPr>
            <a:spLocks noGrp="1"/>
          </p:cNvSpPr>
          <p:nvPr>
            <p:ph type="sldNum" sz="quarter" idx="12"/>
          </p:nvPr>
        </p:nvSpPr>
        <p:spPr/>
        <p:txBody>
          <a:bodyPr/>
          <a:lstStyle/>
          <a:p>
            <a:fld id="{EB4B8DE2-A4E8-46E4-8BBF-D75455EFF32C}" type="slidenum">
              <a:rPr lang="en-US" smtClean="0"/>
              <a:pPr/>
              <a:t>19</a:t>
            </a:fld>
            <a:endParaRPr lang="en-US" dirty="0"/>
          </a:p>
        </p:txBody>
      </p:sp>
      <p:sp>
        <p:nvSpPr>
          <p:cNvPr id="3" name="タイトル 2">
            <a:extLst>
              <a:ext uri="{FF2B5EF4-FFF2-40B4-BE49-F238E27FC236}">
                <a16:creationId xmlns:a16="http://schemas.microsoft.com/office/drawing/2014/main" id="{EDED023B-1E33-2BCD-A84D-6278ADC60A35}"/>
              </a:ext>
            </a:extLst>
          </p:cNvPr>
          <p:cNvSpPr>
            <a:spLocks noGrp="1"/>
          </p:cNvSpPr>
          <p:nvPr>
            <p:ph type="title"/>
          </p:nvPr>
        </p:nvSpPr>
        <p:spPr/>
        <p:txBody>
          <a:bodyPr/>
          <a:lstStyle/>
          <a:p>
            <a:r>
              <a:rPr kumimoji="1" lang="en-US" altLang="ja-JP" dirty="0"/>
              <a:t>Working Backwards 2 </a:t>
            </a:r>
            <a:r>
              <a:rPr kumimoji="1" lang="ja-JP" altLang="en-US" dirty="0"/>
              <a:t>週目 </a:t>
            </a:r>
            <a:r>
              <a:rPr kumimoji="1" lang="en-US" altLang="ja-JP" dirty="0"/>
              <a:t>: </a:t>
            </a:r>
            <a:r>
              <a:rPr kumimoji="1" lang="ja-JP" altLang="en-US" dirty="0"/>
              <a:t>時間配分例</a:t>
            </a:r>
          </a:p>
        </p:txBody>
      </p:sp>
      <p:sp>
        <p:nvSpPr>
          <p:cNvPr id="4" name="コンテンツ プレースホルダー 3">
            <a:extLst>
              <a:ext uri="{FF2B5EF4-FFF2-40B4-BE49-F238E27FC236}">
                <a16:creationId xmlns:a16="http://schemas.microsoft.com/office/drawing/2014/main" id="{3CC7DE46-BBF5-6064-6A31-6629F1B6785B}"/>
              </a:ext>
            </a:extLst>
          </p:cNvPr>
          <p:cNvSpPr>
            <a:spLocks noGrp="1"/>
          </p:cNvSpPr>
          <p:nvPr>
            <p:ph sz="quarter" idx="13"/>
          </p:nvPr>
        </p:nvSpPr>
        <p:spPr>
          <a:xfrm>
            <a:off x="407988" y="1084183"/>
            <a:ext cx="11449050" cy="461665"/>
          </a:xfrm>
        </p:spPr>
        <p:txBody>
          <a:bodyPr/>
          <a:lstStyle/>
          <a:p>
            <a:r>
              <a:rPr kumimoji="1" lang="ja-JP" altLang="en-US" b="1" u="sng" dirty="0">
                <a:solidFill>
                  <a:schemeClr val="tx1"/>
                </a:solidFill>
              </a:rPr>
              <a:t>① ターゲット顧客に不安があり行動理解を深めたい場合</a:t>
            </a:r>
            <a:endParaRPr kumimoji="1" lang="en-US" altLang="ja-JP" b="1" u="sng" dirty="0">
              <a:solidFill>
                <a:schemeClr val="tx1"/>
              </a:solidFill>
            </a:endParaRPr>
          </a:p>
        </p:txBody>
      </p:sp>
      <p:sp>
        <p:nvSpPr>
          <p:cNvPr id="7" name="矢印: 五方向 6">
            <a:extLst>
              <a:ext uri="{FF2B5EF4-FFF2-40B4-BE49-F238E27FC236}">
                <a16:creationId xmlns:a16="http://schemas.microsoft.com/office/drawing/2014/main" id="{1F19EE35-E095-4B8A-2B66-82EE40B0BE60}"/>
              </a:ext>
            </a:extLst>
          </p:cNvPr>
          <p:cNvSpPr/>
          <p:nvPr/>
        </p:nvSpPr>
        <p:spPr>
          <a:xfrm>
            <a:off x="425038" y="1830442"/>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8" name="矢印: 五方向 7">
            <a:extLst>
              <a:ext uri="{FF2B5EF4-FFF2-40B4-BE49-F238E27FC236}">
                <a16:creationId xmlns:a16="http://schemas.microsoft.com/office/drawing/2014/main" id="{D6CE4094-15E8-AEB3-184E-0B9171D3B8D6}"/>
              </a:ext>
            </a:extLst>
          </p:cNvPr>
          <p:cNvSpPr/>
          <p:nvPr/>
        </p:nvSpPr>
        <p:spPr>
          <a:xfrm>
            <a:off x="2779864" y="1830442"/>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9" name="矢印: 五方向 8">
            <a:extLst>
              <a:ext uri="{FF2B5EF4-FFF2-40B4-BE49-F238E27FC236}">
                <a16:creationId xmlns:a16="http://schemas.microsoft.com/office/drawing/2014/main" id="{5B933EF0-0B47-688E-3B35-82DF1CE685C4}"/>
              </a:ext>
            </a:extLst>
          </p:cNvPr>
          <p:cNvSpPr/>
          <p:nvPr/>
        </p:nvSpPr>
        <p:spPr>
          <a:xfrm>
            <a:off x="5134690" y="183044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0" name="矢印: 五方向 9">
            <a:extLst>
              <a:ext uri="{FF2B5EF4-FFF2-40B4-BE49-F238E27FC236}">
                <a16:creationId xmlns:a16="http://schemas.microsoft.com/office/drawing/2014/main" id="{39105F3C-7AF1-CFD3-9D61-259EDC91E9A8}"/>
              </a:ext>
            </a:extLst>
          </p:cNvPr>
          <p:cNvSpPr/>
          <p:nvPr/>
        </p:nvSpPr>
        <p:spPr>
          <a:xfrm>
            <a:off x="7489516" y="183044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1" name="矢印: 五方向 10">
            <a:extLst>
              <a:ext uri="{FF2B5EF4-FFF2-40B4-BE49-F238E27FC236}">
                <a16:creationId xmlns:a16="http://schemas.microsoft.com/office/drawing/2014/main" id="{1101552A-2370-A3C2-CEDD-5266D53D1832}"/>
              </a:ext>
            </a:extLst>
          </p:cNvPr>
          <p:cNvSpPr/>
          <p:nvPr/>
        </p:nvSpPr>
        <p:spPr>
          <a:xfrm>
            <a:off x="9844341" y="183044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pic>
        <p:nvPicPr>
          <p:cNvPr id="12" name="グラフィックス 11" descr="ストップウォッチ 単色塗りつぶし">
            <a:extLst>
              <a:ext uri="{FF2B5EF4-FFF2-40B4-BE49-F238E27FC236}">
                <a16:creationId xmlns:a16="http://schemas.microsoft.com/office/drawing/2014/main" id="{D079667E-C7CB-F48D-C65F-C07138531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053" y="2233724"/>
            <a:ext cx="502570" cy="502570"/>
          </a:xfrm>
          <a:prstGeom prst="rect">
            <a:avLst/>
          </a:prstGeom>
        </p:spPr>
      </p:pic>
      <p:sp>
        <p:nvSpPr>
          <p:cNvPr id="13" name="テキスト ボックス 12">
            <a:extLst>
              <a:ext uri="{FF2B5EF4-FFF2-40B4-BE49-F238E27FC236}">
                <a16:creationId xmlns:a16="http://schemas.microsoft.com/office/drawing/2014/main" id="{D41557EB-59BB-E192-C18A-C484DE051C17}"/>
              </a:ext>
            </a:extLst>
          </p:cNvPr>
          <p:cNvSpPr txBox="1"/>
          <p:nvPr/>
        </p:nvSpPr>
        <p:spPr>
          <a:xfrm>
            <a:off x="1082259" y="2264213"/>
            <a:ext cx="1257405" cy="461665"/>
          </a:xfrm>
          <a:prstGeom prst="rect">
            <a:avLst/>
          </a:prstGeom>
          <a:noFill/>
        </p:spPr>
        <p:txBody>
          <a:bodyPr wrap="square" lIns="0" rIns="0" rtlCol="0">
            <a:spAutoFit/>
          </a:bodyPr>
          <a:lstStyle/>
          <a:p>
            <a:pPr algn="ctr"/>
            <a:r>
              <a:rPr kumimoji="1" lang="en-US" altLang="ja-JP" sz="2400" dirty="0">
                <a:solidFill>
                  <a:schemeClr val="accent5"/>
                </a:solidFill>
                <a:latin typeface="Amazon Ember Display"/>
                <a:ea typeface="メイリオ"/>
              </a:rPr>
              <a:t>20 min</a:t>
            </a:r>
            <a:endParaRPr kumimoji="1" lang="ja-JP" altLang="en-US" sz="2400" dirty="0" err="1">
              <a:solidFill>
                <a:schemeClr val="accent5"/>
              </a:solidFill>
              <a:latin typeface="Amazon Ember Display"/>
              <a:ea typeface="メイリオ"/>
            </a:endParaRPr>
          </a:p>
        </p:txBody>
      </p:sp>
      <p:sp>
        <p:nvSpPr>
          <p:cNvPr id="15" name="テキスト ボックス 14">
            <a:extLst>
              <a:ext uri="{FF2B5EF4-FFF2-40B4-BE49-F238E27FC236}">
                <a16:creationId xmlns:a16="http://schemas.microsoft.com/office/drawing/2014/main" id="{1DC63E6D-7D3C-50B9-D3AD-AA69541323B7}"/>
              </a:ext>
            </a:extLst>
          </p:cNvPr>
          <p:cNvSpPr txBox="1"/>
          <p:nvPr/>
        </p:nvSpPr>
        <p:spPr>
          <a:xfrm>
            <a:off x="3520659" y="2264213"/>
            <a:ext cx="1257405" cy="461665"/>
          </a:xfrm>
          <a:prstGeom prst="rect">
            <a:avLst/>
          </a:prstGeom>
          <a:noFill/>
        </p:spPr>
        <p:txBody>
          <a:bodyPr wrap="square" lIns="0" rIns="0" rtlCol="0">
            <a:spAutoFit/>
          </a:bodyPr>
          <a:lstStyle/>
          <a:p>
            <a:pPr algn="ctr"/>
            <a:r>
              <a:rPr kumimoji="1" lang="en-US" altLang="ja-JP" sz="2400" dirty="0">
                <a:solidFill>
                  <a:schemeClr val="accent5"/>
                </a:solidFill>
                <a:latin typeface="Amazon Ember Display"/>
                <a:ea typeface="メイリオ"/>
              </a:rPr>
              <a:t>20 min</a:t>
            </a:r>
            <a:endParaRPr kumimoji="1" lang="ja-JP" altLang="en-US" sz="2400" dirty="0" err="1">
              <a:solidFill>
                <a:schemeClr val="accent5"/>
              </a:solidFill>
              <a:latin typeface="Amazon Ember Display"/>
              <a:ea typeface="メイリオ"/>
            </a:endParaRPr>
          </a:p>
        </p:txBody>
      </p:sp>
      <p:sp>
        <p:nvSpPr>
          <p:cNvPr id="17" name="テキスト ボックス 16">
            <a:extLst>
              <a:ext uri="{FF2B5EF4-FFF2-40B4-BE49-F238E27FC236}">
                <a16:creationId xmlns:a16="http://schemas.microsoft.com/office/drawing/2014/main" id="{FC26ADCD-526C-BE3A-32F2-9C54177B41FB}"/>
              </a:ext>
            </a:extLst>
          </p:cNvPr>
          <p:cNvSpPr txBox="1"/>
          <p:nvPr/>
        </p:nvSpPr>
        <p:spPr>
          <a:xfrm>
            <a:off x="5870568" y="226421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9" name="テキスト ボックス 18">
            <a:extLst>
              <a:ext uri="{FF2B5EF4-FFF2-40B4-BE49-F238E27FC236}">
                <a16:creationId xmlns:a16="http://schemas.microsoft.com/office/drawing/2014/main" id="{548C9A74-B758-2ACE-5F28-8571C36321A0}"/>
              </a:ext>
            </a:extLst>
          </p:cNvPr>
          <p:cNvSpPr txBox="1"/>
          <p:nvPr/>
        </p:nvSpPr>
        <p:spPr>
          <a:xfrm>
            <a:off x="8220477" y="226421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20 min</a:t>
            </a:r>
            <a:endParaRPr kumimoji="1" lang="ja-JP" altLang="en-US" sz="2400" dirty="0" err="1">
              <a:solidFill>
                <a:srgbClr val="111724"/>
              </a:solidFill>
              <a:latin typeface="Amazon Ember Display"/>
              <a:ea typeface="メイリオ"/>
            </a:endParaRPr>
          </a:p>
        </p:txBody>
      </p:sp>
      <p:sp>
        <p:nvSpPr>
          <p:cNvPr id="37" name="テキスト ボックス 36">
            <a:extLst>
              <a:ext uri="{FF2B5EF4-FFF2-40B4-BE49-F238E27FC236}">
                <a16:creationId xmlns:a16="http://schemas.microsoft.com/office/drawing/2014/main" id="{061E8FDD-85D7-B20D-F553-B476889FC28E}"/>
              </a:ext>
            </a:extLst>
          </p:cNvPr>
          <p:cNvSpPr txBox="1"/>
          <p:nvPr/>
        </p:nvSpPr>
        <p:spPr>
          <a:xfrm>
            <a:off x="10591695" y="226421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20 min</a:t>
            </a:r>
            <a:endParaRPr kumimoji="1" lang="ja-JP" altLang="en-US" sz="2400" dirty="0" err="1">
              <a:solidFill>
                <a:srgbClr val="111724"/>
              </a:solidFill>
              <a:latin typeface="Amazon Ember Display"/>
              <a:ea typeface="メイリオ"/>
            </a:endParaRPr>
          </a:p>
        </p:txBody>
      </p:sp>
      <p:sp>
        <p:nvSpPr>
          <p:cNvPr id="54" name="テキスト ボックス 53">
            <a:extLst>
              <a:ext uri="{FF2B5EF4-FFF2-40B4-BE49-F238E27FC236}">
                <a16:creationId xmlns:a16="http://schemas.microsoft.com/office/drawing/2014/main" id="{DBFAE742-CD78-253F-C4DD-8E7A628412BF}"/>
              </a:ext>
            </a:extLst>
          </p:cNvPr>
          <p:cNvSpPr txBox="1"/>
          <p:nvPr/>
        </p:nvSpPr>
        <p:spPr>
          <a:xfrm>
            <a:off x="376094" y="1455939"/>
            <a:ext cx="7809875"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なにを作るか </a:t>
            </a:r>
            <a:r>
              <a:rPr kumimoji="1"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(Invent) </a:t>
            </a:r>
            <a:r>
              <a:rPr kumimoji="1" lang="ja-JP" altLang="en-US" dirty="0">
                <a:latin typeface="メイリオ" panose="020B0604030504040204" pitchFamily="50" charset="-128"/>
                <a:ea typeface="メイリオ" panose="020B0604030504040204" pitchFamily="50" charset="-128"/>
              </a:rPr>
              <a:t>より誰を対象にするか </a:t>
            </a:r>
            <a:r>
              <a:rPr kumimoji="1"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(Listen/Define)</a:t>
            </a:r>
            <a:r>
              <a:rPr kumimoji="1" lang="ja-JP" altLang="en-US" dirty="0">
                <a:latin typeface="Amazon Ember Display" panose="020F0603020204020204" pitchFamily="34" charset="0"/>
                <a:ea typeface="メイリオ" panose="020B0604030504040204" pitchFamily="50" charset="-128"/>
                <a:cs typeface="Amazon Ember Display" panose="020F0603020204020204" pitchFamily="34" charset="0"/>
              </a:rPr>
              <a:t> </a:t>
            </a:r>
            <a:r>
              <a:rPr kumimoji="1" lang="ja-JP" altLang="en-US" dirty="0">
                <a:latin typeface="メイリオ" panose="020B0604030504040204" pitchFamily="50" charset="-128"/>
                <a:ea typeface="メイリオ" panose="020B0604030504040204" pitchFamily="50" charset="-128"/>
              </a:rPr>
              <a:t>に注力</a:t>
            </a:r>
          </a:p>
        </p:txBody>
      </p:sp>
      <p:pic>
        <p:nvPicPr>
          <p:cNvPr id="89" name="グラフィックス 88" descr="ストップウォッチ 単色塗りつぶし">
            <a:extLst>
              <a:ext uri="{FF2B5EF4-FFF2-40B4-BE49-F238E27FC236}">
                <a16:creationId xmlns:a16="http://schemas.microsoft.com/office/drawing/2014/main" id="{2B5B6DB5-1F80-2629-EF4F-84E9360395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453" y="2233724"/>
            <a:ext cx="502570" cy="502570"/>
          </a:xfrm>
          <a:prstGeom prst="rect">
            <a:avLst/>
          </a:prstGeom>
        </p:spPr>
      </p:pic>
      <p:pic>
        <p:nvPicPr>
          <p:cNvPr id="90" name="グラフィックス 89" descr="ストップウォッチ 単色塗りつぶし">
            <a:extLst>
              <a:ext uri="{FF2B5EF4-FFF2-40B4-BE49-F238E27FC236}">
                <a16:creationId xmlns:a16="http://schemas.microsoft.com/office/drawing/2014/main" id="{DEBC2736-8E33-81AA-A574-BCE941BA27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4362" y="2233724"/>
            <a:ext cx="502570" cy="502570"/>
          </a:xfrm>
          <a:prstGeom prst="rect">
            <a:avLst/>
          </a:prstGeom>
        </p:spPr>
      </p:pic>
      <p:pic>
        <p:nvPicPr>
          <p:cNvPr id="91" name="グラフィックス 90" descr="ストップウォッチ 単色塗りつぶし">
            <a:extLst>
              <a:ext uri="{FF2B5EF4-FFF2-40B4-BE49-F238E27FC236}">
                <a16:creationId xmlns:a16="http://schemas.microsoft.com/office/drawing/2014/main" id="{7F1984B3-D7B3-9D40-2C25-74EC3929F1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271" y="2233724"/>
            <a:ext cx="502570" cy="502570"/>
          </a:xfrm>
          <a:prstGeom prst="rect">
            <a:avLst/>
          </a:prstGeom>
        </p:spPr>
      </p:pic>
      <p:pic>
        <p:nvPicPr>
          <p:cNvPr id="92" name="グラフィックス 91" descr="ストップウォッチ 単色塗りつぶし">
            <a:extLst>
              <a:ext uri="{FF2B5EF4-FFF2-40B4-BE49-F238E27FC236}">
                <a16:creationId xmlns:a16="http://schemas.microsoft.com/office/drawing/2014/main" id="{C510F4A6-F440-8395-79D5-C198374B7F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4153" y="2233724"/>
            <a:ext cx="502570" cy="502570"/>
          </a:xfrm>
          <a:prstGeom prst="rect">
            <a:avLst/>
          </a:prstGeom>
        </p:spPr>
      </p:pic>
      <p:sp>
        <p:nvSpPr>
          <p:cNvPr id="93" name="コンテンツ プレースホルダー 3">
            <a:extLst>
              <a:ext uri="{FF2B5EF4-FFF2-40B4-BE49-F238E27FC236}">
                <a16:creationId xmlns:a16="http://schemas.microsoft.com/office/drawing/2014/main" id="{63E1F0BC-0300-46ED-AEC4-578F65967D43}"/>
              </a:ext>
            </a:extLst>
          </p:cNvPr>
          <p:cNvSpPr txBox="1">
            <a:spLocks/>
          </p:cNvSpPr>
          <p:nvPr/>
        </p:nvSpPr>
        <p:spPr>
          <a:xfrm>
            <a:off x="407988" y="2803033"/>
            <a:ext cx="1144905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b="1" u="sng" dirty="0">
                <a:solidFill>
                  <a:schemeClr val="tx1"/>
                </a:solidFill>
              </a:rPr>
              <a:t>② 発明の内容をより深く検討したく、一覧の整備を進めてきた</a:t>
            </a:r>
            <a:endParaRPr kumimoji="1" lang="en-US" altLang="ja-JP" b="1" u="sng" dirty="0">
              <a:solidFill>
                <a:schemeClr val="tx1"/>
              </a:solidFill>
            </a:endParaRPr>
          </a:p>
        </p:txBody>
      </p:sp>
      <p:sp>
        <p:nvSpPr>
          <p:cNvPr id="94" name="矢印: 五方向 93">
            <a:extLst>
              <a:ext uri="{FF2B5EF4-FFF2-40B4-BE49-F238E27FC236}">
                <a16:creationId xmlns:a16="http://schemas.microsoft.com/office/drawing/2014/main" id="{99F749F0-C3A7-62E9-DCAC-6682FA3BFCEB}"/>
              </a:ext>
            </a:extLst>
          </p:cNvPr>
          <p:cNvSpPr/>
          <p:nvPr/>
        </p:nvSpPr>
        <p:spPr>
          <a:xfrm>
            <a:off x="425038" y="3549292"/>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95" name="矢印: 五方向 94">
            <a:extLst>
              <a:ext uri="{FF2B5EF4-FFF2-40B4-BE49-F238E27FC236}">
                <a16:creationId xmlns:a16="http://schemas.microsoft.com/office/drawing/2014/main" id="{10C7EFF0-3640-BF6F-1E6B-7F416513A736}"/>
              </a:ext>
            </a:extLst>
          </p:cNvPr>
          <p:cNvSpPr/>
          <p:nvPr/>
        </p:nvSpPr>
        <p:spPr>
          <a:xfrm>
            <a:off x="2779864" y="3549292"/>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96" name="矢印: 五方向 95">
            <a:extLst>
              <a:ext uri="{FF2B5EF4-FFF2-40B4-BE49-F238E27FC236}">
                <a16:creationId xmlns:a16="http://schemas.microsoft.com/office/drawing/2014/main" id="{7A7D7A7A-312C-E10A-0D61-025AD7B88066}"/>
              </a:ext>
            </a:extLst>
          </p:cNvPr>
          <p:cNvSpPr/>
          <p:nvPr/>
        </p:nvSpPr>
        <p:spPr>
          <a:xfrm>
            <a:off x="5134690" y="354929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97" name="矢印: 五方向 96">
            <a:extLst>
              <a:ext uri="{FF2B5EF4-FFF2-40B4-BE49-F238E27FC236}">
                <a16:creationId xmlns:a16="http://schemas.microsoft.com/office/drawing/2014/main" id="{C9BDD9D3-2C84-D1FE-6A56-6D9BA1643EF7}"/>
              </a:ext>
            </a:extLst>
          </p:cNvPr>
          <p:cNvSpPr/>
          <p:nvPr/>
        </p:nvSpPr>
        <p:spPr>
          <a:xfrm>
            <a:off x="7489516" y="354929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98" name="矢印: 五方向 97">
            <a:extLst>
              <a:ext uri="{FF2B5EF4-FFF2-40B4-BE49-F238E27FC236}">
                <a16:creationId xmlns:a16="http://schemas.microsoft.com/office/drawing/2014/main" id="{10A525E7-C67B-EFA3-1B6A-67E3DA2DBCFB}"/>
              </a:ext>
            </a:extLst>
          </p:cNvPr>
          <p:cNvSpPr/>
          <p:nvPr/>
        </p:nvSpPr>
        <p:spPr>
          <a:xfrm>
            <a:off x="9844341" y="3549292"/>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pic>
        <p:nvPicPr>
          <p:cNvPr id="99" name="グラフィックス 98" descr="ストップウォッチ 単色塗りつぶし">
            <a:extLst>
              <a:ext uri="{FF2B5EF4-FFF2-40B4-BE49-F238E27FC236}">
                <a16:creationId xmlns:a16="http://schemas.microsoft.com/office/drawing/2014/main" id="{A0C6C692-782E-BFBB-3127-F5398DC13D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053" y="3952574"/>
            <a:ext cx="502570" cy="502570"/>
          </a:xfrm>
          <a:prstGeom prst="rect">
            <a:avLst/>
          </a:prstGeom>
        </p:spPr>
      </p:pic>
      <p:sp>
        <p:nvSpPr>
          <p:cNvPr id="100" name="テキスト ボックス 99">
            <a:extLst>
              <a:ext uri="{FF2B5EF4-FFF2-40B4-BE49-F238E27FC236}">
                <a16:creationId xmlns:a16="http://schemas.microsoft.com/office/drawing/2014/main" id="{E1D5D591-E5D9-B0B6-18EC-F2F5BA415337}"/>
              </a:ext>
            </a:extLst>
          </p:cNvPr>
          <p:cNvSpPr txBox="1"/>
          <p:nvPr/>
        </p:nvSpPr>
        <p:spPr>
          <a:xfrm>
            <a:off x="1082259" y="398306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01" name="テキスト ボックス 100">
            <a:extLst>
              <a:ext uri="{FF2B5EF4-FFF2-40B4-BE49-F238E27FC236}">
                <a16:creationId xmlns:a16="http://schemas.microsoft.com/office/drawing/2014/main" id="{13FB9AF4-4AC3-9ADC-064D-C0467E950750}"/>
              </a:ext>
            </a:extLst>
          </p:cNvPr>
          <p:cNvSpPr txBox="1"/>
          <p:nvPr/>
        </p:nvSpPr>
        <p:spPr>
          <a:xfrm>
            <a:off x="3520659" y="398306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02" name="テキスト ボックス 101">
            <a:extLst>
              <a:ext uri="{FF2B5EF4-FFF2-40B4-BE49-F238E27FC236}">
                <a16:creationId xmlns:a16="http://schemas.microsoft.com/office/drawing/2014/main" id="{2F89900F-4D35-BAFE-E107-2588D56EF29A}"/>
              </a:ext>
            </a:extLst>
          </p:cNvPr>
          <p:cNvSpPr txBox="1"/>
          <p:nvPr/>
        </p:nvSpPr>
        <p:spPr>
          <a:xfrm>
            <a:off x="5870568" y="3983063"/>
            <a:ext cx="1257405" cy="461665"/>
          </a:xfrm>
          <a:prstGeom prst="rect">
            <a:avLst/>
          </a:prstGeom>
          <a:noFill/>
        </p:spPr>
        <p:txBody>
          <a:bodyPr wrap="square" lIns="0" rIns="0" rtlCol="0">
            <a:spAutoFit/>
          </a:bodyPr>
          <a:lstStyle/>
          <a:p>
            <a:pPr algn="ctr"/>
            <a:r>
              <a:rPr kumimoji="1" lang="en-US" altLang="ja-JP" sz="2400" dirty="0">
                <a:solidFill>
                  <a:schemeClr val="accent5"/>
                </a:solidFill>
                <a:latin typeface="Amazon Ember Display"/>
                <a:ea typeface="メイリオ"/>
              </a:rPr>
              <a:t>30 min</a:t>
            </a:r>
            <a:endParaRPr kumimoji="1" lang="ja-JP" altLang="en-US" sz="2400" dirty="0" err="1">
              <a:solidFill>
                <a:schemeClr val="accent5"/>
              </a:solidFill>
              <a:latin typeface="Amazon Ember Display"/>
              <a:ea typeface="メイリオ"/>
            </a:endParaRPr>
          </a:p>
        </p:txBody>
      </p:sp>
      <p:sp>
        <p:nvSpPr>
          <p:cNvPr id="103" name="テキスト ボックス 102">
            <a:extLst>
              <a:ext uri="{FF2B5EF4-FFF2-40B4-BE49-F238E27FC236}">
                <a16:creationId xmlns:a16="http://schemas.microsoft.com/office/drawing/2014/main" id="{26D4CC12-A197-6E55-62C1-06AC3A2C15E4}"/>
              </a:ext>
            </a:extLst>
          </p:cNvPr>
          <p:cNvSpPr txBox="1"/>
          <p:nvPr/>
        </p:nvSpPr>
        <p:spPr>
          <a:xfrm>
            <a:off x="8220477" y="398306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20 min</a:t>
            </a:r>
            <a:endParaRPr kumimoji="1" lang="ja-JP" altLang="en-US" sz="2400" dirty="0" err="1">
              <a:solidFill>
                <a:srgbClr val="111724"/>
              </a:solidFill>
              <a:latin typeface="Amazon Ember Display"/>
              <a:ea typeface="メイリオ"/>
            </a:endParaRPr>
          </a:p>
        </p:txBody>
      </p:sp>
      <p:sp>
        <p:nvSpPr>
          <p:cNvPr id="104" name="テキスト ボックス 103">
            <a:extLst>
              <a:ext uri="{FF2B5EF4-FFF2-40B4-BE49-F238E27FC236}">
                <a16:creationId xmlns:a16="http://schemas.microsoft.com/office/drawing/2014/main" id="{5445E906-8510-89C3-0DDB-75ECC71B90C9}"/>
              </a:ext>
            </a:extLst>
          </p:cNvPr>
          <p:cNvSpPr txBox="1"/>
          <p:nvPr/>
        </p:nvSpPr>
        <p:spPr>
          <a:xfrm>
            <a:off x="10591695" y="3983063"/>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20 min</a:t>
            </a:r>
            <a:endParaRPr kumimoji="1" lang="ja-JP" altLang="en-US" sz="2400" dirty="0" err="1">
              <a:solidFill>
                <a:srgbClr val="111724"/>
              </a:solidFill>
              <a:latin typeface="Amazon Ember Display"/>
              <a:ea typeface="メイリオ"/>
            </a:endParaRPr>
          </a:p>
        </p:txBody>
      </p:sp>
      <p:sp>
        <p:nvSpPr>
          <p:cNvPr id="105" name="テキスト ボックス 104">
            <a:extLst>
              <a:ext uri="{FF2B5EF4-FFF2-40B4-BE49-F238E27FC236}">
                <a16:creationId xmlns:a16="http://schemas.microsoft.com/office/drawing/2014/main" id="{00DEF7A7-3571-F729-32A1-71B210FA9BA7}"/>
              </a:ext>
            </a:extLst>
          </p:cNvPr>
          <p:cNvSpPr txBox="1"/>
          <p:nvPr/>
        </p:nvSpPr>
        <p:spPr>
          <a:xfrm>
            <a:off x="376094" y="3174789"/>
            <a:ext cx="7809875"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なにを作るか </a:t>
            </a:r>
            <a:r>
              <a:rPr kumimoji="1" lang="en-US" altLang="ja-JP" dirty="0">
                <a:latin typeface="Amazon Ember Display" panose="020F0603020204020204" pitchFamily="34" charset="0"/>
                <a:ea typeface="Amazon Ember Display" panose="020F0603020204020204" pitchFamily="34" charset="0"/>
                <a:cs typeface="Amazon Ember Display" panose="020F0603020204020204" pitchFamily="34" charset="0"/>
              </a:rPr>
              <a:t>(Invent) </a:t>
            </a:r>
            <a:r>
              <a:rPr kumimoji="1" lang="ja-JP" altLang="en-US" dirty="0">
                <a:latin typeface="メイリオ" panose="020B0604030504040204" pitchFamily="50" charset="-128"/>
                <a:ea typeface="メイリオ" panose="020B0604030504040204" pitchFamily="50" charset="-128"/>
              </a:rPr>
              <a:t>に注力</a:t>
            </a:r>
          </a:p>
        </p:txBody>
      </p:sp>
      <p:pic>
        <p:nvPicPr>
          <p:cNvPr id="106" name="グラフィックス 105" descr="ストップウォッチ 単色塗りつぶし">
            <a:extLst>
              <a:ext uri="{FF2B5EF4-FFF2-40B4-BE49-F238E27FC236}">
                <a16:creationId xmlns:a16="http://schemas.microsoft.com/office/drawing/2014/main" id="{0B63268E-E04E-643F-EEE1-02D303BF58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453" y="3952574"/>
            <a:ext cx="502570" cy="502570"/>
          </a:xfrm>
          <a:prstGeom prst="rect">
            <a:avLst/>
          </a:prstGeom>
        </p:spPr>
      </p:pic>
      <p:pic>
        <p:nvPicPr>
          <p:cNvPr id="107" name="グラフィックス 106" descr="ストップウォッチ 単色塗りつぶし">
            <a:extLst>
              <a:ext uri="{FF2B5EF4-FFF2-40B4-BE49-F238E27FC236}">
                <a16:creationId xmlns:a16="http://schemas.microsoft.com/office/drawing/2014/main" id="{0FFE2F06-CE23-19D7-1F51-9ABA9DE4BC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4362" y="3952574"/>
            <a:ext cx="502570" cy="502570"/>
          </a:xfrm>
          <a:prstGeom prst="rect">
            <a:avLst/>
          </a:prstGeom>
        </p:spPr>
      </p:pic>
      <p:pic>
        <p:nvPicPr>
          <p:cNvPr id="108" name="グラフィックス 107" descr="ストップウォッチ 単色塗りつぶし">
            <a:extLst>
              <a:ext uri="{FF2B5EF4-FFF2-40B4-BE49-F238E27FC236}">
                <a16:creationId xmlns:a16="http://schemas.microsoft.com/office/drawing/2014/main" id="{39E24E0B-24EB-BC65-2C98-FAE715D7E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271" y="3952574"/>
            <a:ext cx="502570" cy="502570"/>
          </a:xfrm>
          <a:prstGeom prst="rect">
            <a:avLst/>
          </a:prstGeom>
        </p:spPr>
      </p:pic>
      <p:pic>
        <p:nvPicPr>
          <p:cNvPr id="109" name="グラフィックス 108" descr="ストップウォッチ 単色塗りつぶし">
            <a:extLst>
              <a:ext uri="{FF2B5EF4-FFF2-40B4-BE49-F238E27FC236}">
                <a16:creationId xmlns:a16="http://schemas.microsoft.com/office/drawing/2014/main" id="{75B7D5A2-C230-AC56-3EB3-FB62674162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4153" y="3952574"/>
            <a:ext cx="502570" cy="502570"/>
          </a:xfrm>
          <a:prstGeom prst="rect">
            <a:avLst/>
          </a:prstGeom>
        </p:spPr>
      </p:pic>
      <p:sp>
        <p:nvSpPr>
          <p:cNvPr id="110" name="コンテンツ プレースホルダー 3">
            <a:extLst>
              <a:ext uri="{FF2B5EF4-FFF2-40B4-BE49-F238E27FC236}">
                <a16:creationId xmlns:a16="http://schemas.microsoft.com/office/drawing/2014/main" id="{A7AAF8E4-0A41-4487-0722-97F30125B5AA}"/>
              </a:ext>
            </a:extLst>
          </p:cNvPr>
          <p:cNvSpPr txBox="1">
            <a:spLocks/>
          </p:cNvSpPr>
          <p:nvPr/>
        </p:nvSpPr>
        <p:spPr>
          <a:xfrm>
            <a:off x="407988" y="4568605"/>
            <a:ext cx="11449050" cy="461665"/>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b="1" u="sng" dirty="0">
                <a:solidFill>
                  <a:schemeClr val="tx1"/>
                </a:solidFill>
              </a:rPr>
              <a:t>③ 発明に確信を深めており、プレスや計画を洗練したい</a:t>
            </a:r>
            <a:endParaRPr kumimoji="1" lang="en-US" altLang="ja-JP" b="1" u="sng" dirty="0">
              <a:solidFill>
                <a:schemeClr val="tx1"/>
              </a:solidFill>
            </a:endParaRPr>
          </a:p>
        </p:txBody>
      </p:sp>
      <p:sp>
        <p:nvSpPr>
          <p:cNvPr id="111" name="矢印: 五方向 110">
            <a:extLst>
              <a:ext uri="{FF2B5EF4-FFF2-40B4-BE49-F238E27FC236}">
                <a16:creationId xmlns:a16="http://schemas.microsoft.com/office/drawing/2014/main" id="{4644440F-607A-73DA-F792-30E40F6B8D7F}"/>
              </a:ext>
            </a:extLst>
          </p:cNvPr>
          <p:cNvSpPr/>
          <p:nvPr/>
        </p:nvSpPr>
        <p:spPr>
          <a:xfrm>
            <a:off x="425038" y="5314864"/>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112" name="矢印: 五方向 111">
            <a:extLst>
              <a:ext uri="{FF2B5EF4-FFF2-40B4-BE49-F238E27FC236}">
                <a16:creationId xmlns:a16="http://schemas.microsoft.com/office/drawing/2014/main" id="{D8BEE686-056A-E0D1-33A1-D7BF3835DB07}"/>
              </a:ext>
            </a:extLst>
          </p:cNvPr>
          <p:cNvSpPr/>
          <p:nvPr/>
        </p:nvSpPr>
        <p:spPr>
          <a:xfrm>
            <a:off x="2779864" y="5314864"/>
            <a:ext cx="2200175" cy="282811"/>
          </a:xfrm>
          <a:prstGeom prst="homePlate">
            <a:avLst/>
          </a:prstGeom>
          <a:solidFill>
            <a:srgbClr val="FFFFFF"/>
          </a:solidFill>
          <a:ln w="12700" cap="flat" cmpd="sng" algn="ctr">
            <a:solidFill>
              <a:srgbClr val="161E2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11724"/>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111724"/>
              </a:solidFill>
              <a:effectLst/>
              <a:uLnTx/>
              <a:uFillTx/>
              <a:latin typeface="Amazon Ember Display"/>
              <a:ea typeface="メイリオ"/>
              <a:cs typeface="+mn-cs"/>
            </a:endParaRPr>
          </a:p>
        </p:txBody>
      </p:sp>
      <p:sp>
        <p:nvSpPr>
          <p:cNvPr id="113" name="矢印: 五方向 112">
            <a:extLst>
              <a:ext uri="{FF2B5EF4-FFF2-40B4-BE49-F238E27FC236}">
                <a16:creationId xmlns:a16="http://schemas.microsoft.com/office/drawing/2014/main" id="{7C175A26-6375-89F6-44B0-4E18C069B29B}"/>
              </a:ext>
            </a:extLst>
          </p:cNvPr>
          <p:cNvSpPr/>
          <p:nvPr/>
        </p:nvSpPr>
        <p:spPr>
          <a:xfrm>
            <a:off x="5134690" y="5314864"/>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14" name="矢印: 五方向 113">
            <a:extLst>
              <a:ext uri="{FF2B5EF4-FFF2-40B4-BE49-F238E27FC236}">
                <a16:creationId xmlns:a16="http://schemas.microsoft.com/office/drawing/2014/main" id="{3799953F-C776-4E50-7C8D-26A719E2A773}"/>
              </a:ext>
            </a:extLst>
          </p:cNvPr>
          <p:cNvSpPr/>
          <p:nvPr/>
        </p:nvSpPr>
        <p:spPr>
          <a:xfrm>
            <a:off x="7489516" y="5314864"/>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15" name="矢印: 五方向 114">
            <a:extLst>
              <a:ext uri="{FF2B5EF4-FFF2-40B4-BE49-F238E27FC236}">
                <a16:creationId xmlns:a16="http://schemas.microsoft.com/office/drawing/2014/main" id="{C750C168-68EF-29C7-1E07-9FA51F828101}"/>
              </a:ext>
            </a:extLst>
          </p:cNvPr>
          <p:cNvSpPr/>
          <p:nvPr/>
        </p:nvSpPr>
        <p:spPr>
          <a:xfrm>
            <a:off x="9844341" y="5314864"/>
            <a:ext cx="2200175" cy="282811"/>
          </a:xfrm>
          <a:prstGeom prst="homePlate">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161E2D"/>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pic>
        <p:nvPicPr>
          <p:cNvPr id="116" name="グラフィックス 115" descr="ストップウォッチ 単色塗りつぶし">
            <a:extLst>
              <a:ext uri="{FF2B5EF4-FFF2-40B4-BE49-F238E27FC236}">
                <a16:creationId xmlns:a16="http://schemas.microsoft.com/office/drawing/2014/main" id="{1C1650A0-9DDB-D34A-7F69-AFBFBB7DCC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053" y="5718146"/>
            <a:ext cx="502570" cy="502570"/>
          </a:xfrm>
          <a:prstGeom prst="rect">
            <a:avLst/>
          </a:prstGeom>
        </p:spPr>
      </p:pic>
      <p:sp>
        <p:nvSpPr>
          <p:cNvPr id="117" name="テキスト ボックス 116">
            <a:extLst>
              <a:ext uri="{FF2B5EF4-FFF2-40B4-BE49-F238E27FC236}">
                <a16:creationId xmlns:a16="http://schemas.microsoft.com/office/drawing/2014/main" id="{D5502FC1-6D56-C762-9659-CC524FF38623}"/>
              </a:ext>
            </a:extLst>
          </p:cNvPr>
          <p:cNvSpPr txBox="1"/>
          <p:nvPr/>
        </p:nvSpPr>
        <p:spPr>
          <a:xfrm>
            <a:off x="1082259" y="5748635"/>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18" name="テキスト ボックス 117">
            <a:extLst>
              <a:ext uri="{FF2B5EF4-FFF2-40B4-BE49-F238E27FC236}">
                <a16:creationId xmlns:a16="http://schemas.microsoft.com/office/drawing/2014/main" id="{988D76DE-22A1-D275-FE22-2F91DB1EAC83}"/>
              </a:ext>
            </a:extLst>
          </p:cNvPr>
          <p:cNvSpPr txBox="1"/>
          <p:nvPr/>
        </p:nvSpPr>
        <p:spPr>
          <a:xfrm>
            <a:off x="3520659" y="5748635"/>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19" name="テキスト ボックス 118">
            <a:extLst>
              <a:ext uri="{FF2B5EF4-FFF2-40B4-BE49-F238E27FC236}">
                <a16:creationId xmlns:a16="http://schemas.microsoft.com/office/drawing/2014/main" id="{4C480358-CA90-A0A2-1C82-AAB4A7FB9ACC}"/>
              </a:ext>
            </a:extLst>
          </p:cNvPr>
          <p:cNvSpPr txBox="1"/>
          <p:nvPr/>
        </p:nvSpPr>
        <p:spPr>
          <a:xfrm>
            <a:off x="5870568" y="5748635"/>
            <a:ext cx="1257405" cy="461665"/>
          </a:xfrm>
          <a:prstGeom prst="rect">
            <a:avLst/>
          </a:prstGeom>
          <a:noFill/>
        </p:spPr>
        <p:txBody>
          <a:bodyPr wrap="square" lIns="0" rIns="0" rtlCol="0">
            <a:spAutoFit/>
          </a:bodyPr>
          <a:lstStyle/>
          <a:p>
            <a:pPr algn="ctr"/>
            <a:r>
              <a:rPr kumimoji="1" lang="en-US" altLang="ja-JP" sz="2400" dirty="0">
                <a:solidFill>
                  <a:srgbClr val="111724"/>
                </a:solidFill>
                <a:latin typeface="Amazon Ember Display"/>
                <a:ea typeface="メイリオ"/>
              </a:rPr>
              <a:t>10 min</a:t>
            </a:r>
            <a:endParaRPr kumimoji="1" lang="ja-JP" altLang="en-US" sz="2400" dirty="0" err="1">
              <a:solidFill>
                <a:srgbClr val="111724"/>
              </a:solidFill>
              <a:latin typeface="Amazon Ember Display"/>
              <a:ea typeface="メイリオ"/>
            </a:endParaRPr>
          </a:p>
        </p:txBody>
      </p:sp>
      <p:sp>
        <p:nvSpPr>
          <p:cNvPr id="120" name="テキスト ボックス 119">
            <a:extLst>
              <a:ext uri="{FF2B5EF4-FFF2-40B4-BE49-F238E27FC236}">
                <a16:creationId xmlns:a16="http://schemas.microsoft.com/office/drawing/2014/main" id="{BA3AA710-8F4B-CBB5-57D7-A5CF194726D6}"/>
              </a:ext>
            </a:extLst>
          </p:cNvPr>
          <p:cNvSpPr txBox="1"/>
          <p:nvPr/>
        </p:nvSpPr>
        <p:spPr>
          <a:xfrm>
            <a:off x="8220477" y="5748635"/>
            <a:ext cx="1257405" cy="461665"/>
          </a:xfrm>
          <a:prstGeom prst="rect">
            <a:avLst/>
          </a:prstGeom>
          <a:noFill/>
        </p:spPr>
        <p:txBody>
          <a:bodyPr wrap="square" lIns="0" rIns="0" rtlCol="0">
            <a:spAutoFit/>
          </a:bodyPr>
          <a:lstStyle/>
          <a:p>
            <a:pPr algn="ctr"/>
            <a:r>
              <a:rPr kumimoji="1" lang="en-US" altLang="ja-JP" sz="2400" dirty="0">
                <a:solidFill>
                  <a:schemeClr val="accent5"/>
                </a:solidFill>
                <a:latin typeface="Amazon Ember Display"/>
                <a:ea typeface="メイリオ"/>
              </a:rPr>
              <a:t>30 min</a:t>
            </a:r>
            <a:endParaRPr kumimoji="1" lang="ja-JP" altLang="en-US" sz="2400" dirty="0" err="1">
              <a:solidFill>
                <a:schemeClr val="accent5"/>
              </a:solidFill>
              <a:latin typeface="Amazon Ember Display"/>
              <a:ea typeface="メイリオ"/>
            </a:endParaRPr>
          </a:p>
        </p:txBody>
      </p:sp>
      <p:sp>
        <p:nvSpPr>
          <p:cNvPr id="121" name="テキスト ボックス 120">
            <a:extLst>
              <a:ext uri="{FF2B5EF4-FFF2-40B4-BE49-F238E27FC236}">
                <a16:creationId xmlns:a16="http://schemas.microsoft.com/office/drawing/2014/main" id="{9972FE1B-6D92-15D5-5475-34B4397762FF}"/>
              </a:ext>
            </a:extLst>
          </p:cNvPr>
          <p:cNvSpPr txBox="1"/>
          <p:nvPr/>
        </p:nvSpPr>
        <p:spPr>
          <a:xfrm>
            <a:off x="10591695" y="5748635"/>
            <a:ext cx="1257405" cy="461665"/>
          </a:xfrm>
          <a:prstGeom prst="rect">
            <a:avLst/>
          </a:prstGeom>
          <a:noFill/>
        </p:spPr>
        <p:txBody>
          <a:bodyPr wrap="square" lIns="0" rIns="0" rtlCol="0">
            <a:spAutoFit/>
          </a:bodyPr>
          <a:lstStyle/>
          <a:p>
            <a:pPr algn="ctr"/>
            <a:r>
              <a:rPr kumimoji="1" lang="en-US" altLang="ja-JP" sz="2400" dirty="0">
                <a:solidFill>
                  <a:schemeClr val="accent5"/>
                </a:solidFill>
                <a:latin typeface="Amazon Ember Display"/>
                <a:ea typeface="メイリオ"/>
              </a:rPr>
              <a:t>30 min</a:t>
            </a:r>
            <a:endParaRPr kumimoji="1" lang="ja-JP" altLang="en-US" sz="2400" dirty="0" err="1">
              <a:solidFill>
                <a:schemeClr val="accent5"/>
              </a:solidFill>
              <a:latin typeface="Amazon Ember Display"/>
              <a:ea typeface="メイリオ"/>
            </a:endParaRPr>
          </a:p>
        </p:txBody>
      </p:sp>
      <p:sp>
        <p:nvSpPr>
          <p:cNvPr id="122" name="テキスト ボックス 121">
            <a:extLst>
              <a:ext uri="{FF2B5EF4-FFF2-40B4-BE49-F238E27FC236}">
                <a16:creationId xmlns:a16="http://schemas.microsoft.com/office/drawing/2014/main" id="{2D56E77E-9DB8-C74D-64E7-26917BDF176D}"/>
              </a:ext>
            </a:extLst>
          </p:cNvPr>
          <p:cNvSpPr txBox="1"/>
          <p:nvPr/>
        </p:nvSpPr>
        <p:spPr>
          <a:xfrm>
            <a:off x="376094" y="4940361"/>
            <a:ext cx="7809875" cy="369332"/>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なにを作るか </a:t>
            </a:r>
            <a:r>
              <a:rPr kumimoji="1" lang="en-US" altLang="ja-JP" b="1" dirty="0">
                <a:latin typeface="Amazon Ember Display" panose="020F0603020204020204" pitchFamily="34" charset="0"/>
                <a:ea typeface="Amazon Ember Display" panose="020F0603020204020204" pitchFamily="34" charset="0"/>
                <a:cs typeface="Amazon Ember Display" panose="020F0603020204020204" pitchFamily="34" charset="0"/>
              </a:rPr>
              <a:t>(Invent) </a:t>
            </a:r>
            <a:r>
              <a:rPr kumimoji="1" lang="ja-JP" altLang="en-US" b="1" dirty="0">
                <a:latin typeface="メイリオ" panose="020B0604030504040204" pitchFamily="50" charset="-128"/>
                <a:ea typeface="メイリオ" panose="020B0604030504040204" pitchFamily="50" charset="-128"/>
              </a:rPr>
              <a:t>に注力</a:t>
            </a:r>
          </a:p>
        </p:txBody>
      </p:sp>
      <p:pic>
        <p:nvPicPr>
          <p:cNvPr id="123" name="グラフィックス 122" descr="ストップウォッチ 単色塗りつぶし">
            <a:extLst>
              <a:ext uri="{FF2B5EF4-FFF2-40B4-BE49-F238E27FC236}">
                <a16:creationId xmlns:a16="http://schemas.microsoft.com/office/drawing/2014/main" id="{2D78885F-5814-0E90-AC97-2321C27E9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453" y="5718146"/>
            <a:ext cx="502570" cy="502570"/>
          </a:xfrm>
          <a:prstGeom prst="rect">
            <a:avLst/>
          </a:prstGeom>
        </p:spPr>
      </p:pic>
      <p:pic>
        <p:nvPicPr>
          <p:cNvPr id="124" name="グラフィックス 123" descr="ストップウォッチ 単色塗りつぶし">
            <a:extLst>
              <a:ext uri="{FF2B5EF4-FFF2-40B4-BE49-F238E27FC236}">
                <a16:creationId xmlns:a16="http://schemas.microsoft.com/office/drawing/2014/main" id="{21757ED8-DC78-504D-D159-64321D0EBA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4362" y="5718146"/>
            <a:ext cx="502570" cy="502570"/>
          </a:xfrm>
          <a:prstGeom prst="rect">
            <a:avLst/>
          </a:prstGeom>
        </p:spPr>
      </p:pic>
      <p:pic>
        <p:nvPicPr>
          <p:cNvPr id="125" name="グラフィックス 124" descr="ストップウォッチ 単色塗りつぶし">
            <a:extLst>
              <a:ext uri="{FF2B5EF4-FFF2-40B4-BE49-F238E27FC236}">
                <a16:creationId xmlns:a16="http://schemas.microsoft.com/office/drawing/2014/main" id="{8E502CF8-8B7A-4AFF-D4EC-D94EE222A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4271" y="5718146"/>
            <a:ext cx="502570" cy="502570"/>
          </a:xfrm>
          <a:prstGeom prst="rect">
            <a:avLst/>
          </a:prstGeom>
        </p:spPr>
      </p:pic>
      <p:pic>
        <p:nvPicPr>
          <p:cNvPr id="126" name="グラフィックス 125" descr="ストップウォッチ 単色塗りつぶし">
            <a:extLst>
              <a:ext uri="{FF2B5EF4-FFF2-40B4-BE49-F238E27FC236}">
                <a16:creationId xmlns:a16="http://schemas.microsoft.com/office/drawing/2014/main" id="{7354891D-75A5-A2B0-8E38-CD2C53FF00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4153" y="5718146"/>
            <a:ext cx="502570" cy="502570"/>
          </a:xfrm>
          <a:prstGeom prst="rect">
            <a:avLst/>
          </a:prstGeom>
        </p:spPr>
      </p:pic>
    </p:spTree>
    <p:extLst>
      <p:ext uri="{BB962C8B-B14F-4D97-AF65-F5344CB8AC3E}">
        <p14:creationId xmlns:p14="http://schemas.microsoft.com/office/powerpoint/2010/main" val="1687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9233251-6304-B203-1BC5-58271268F6E3}"/>
              </a:ext>
            </a:extLst>
          </p:cNvPr>
          <p:cNvSpPr>
            <a:spLocks noGrp="1"/>
          </p:cNvSpPr>
          <p:nvPr>
            <p:ph type="sldNum" sz="quarter" idx="12"/>
          </p:nvPr>
        </p:nvSpPr>
        <p:spPr/>
        <p:txBody>
          <a:bodyPr/>
          <a:lstStyle/>
          <a:p>
            <a:fld id="{EB4B8DE2-A4E8-46E4-8BBF-D75455EFF32C}" type="slidenum">
              <a:rPr lang="en-US" smtClean="0"/>
              <a:pPr/>
              <a:t>2</a:t>
            </a:fld>
            <a:endParaRPr lang="en-US" dirty="0"/>
          </a:p>
        </p:txBody>
      </p:sp>
      <p:sp>
        <p:nvSpPr>
          <p:cNvPr id="3" name="タイトル 2">
            <a:extLst>
              <a:ext uri="{FF2B5EF4-FFF2-40B4-BE49-F238E27FC236}">
                <a16:creationId xmlns:a16="http://schemas.microsoft.com/office/drawing/2014/main" id="{E61E0BAF-5ACA-141B-2D27-525C18D9872F}"/>
              </a:ext>
            </a:extLst>
          </p:cNvPr>
          <p:cNvSpPr>
            <a:spLocks noGrp="1"/>
          </p:cNvSpPr>
          <p:nvPr>
            <p:ph type="title"/>
          </p:nvPr>
        </p:nvSpPr>
        <p:spPr/>
        <p:txBody>
          <a:bodyPr/>
          <a:lstStyle/>
          <a:p>
            <a:r>
              <a:rPr kumimoji="1" lang="ja-JP" altLang="en-US" dirty="0"/>
              <a:t>改善編を始める前の確認</a:t>
            </a:r>
          </a:p>
        </p:txBody>
      </p:sp>
      <p:sp>
        <p:nvSpPr>
          <p:cNvPr id="4" name="コンテンツ プレースホルダー 3">
            <a:extLst>
              <a:ext uri="{FF2B5EF4-FFF2-40B4-BE49-F238E27FC236}">
                <a16:creationId xmlns:a16="http://schemas.microsoft.com/office/drawing/2014/main" id="{0EED9FD9-7E52-0C79-ABB5-7EF84916E3B5}"/>
              </a:ext>
            </a:extLst>
          </p:cNvPr>
          <p:cNvSpPr>
            <a:spLocks noGrp="1"/>
          </p:cNvSpPr>
          <p:nvPr>
            <p:ph sz="quarter" idx="13"/>
          </p:nvPr>
        </p:nvSpPr>
        <p:spPr>
          <a:xfrm>
            <a:off x="407988" y="1376363"/>
            <a:ext cx="11449050" cy="4527393"/>
          </a:xfrm>
        </p:spPr>
        <p:txBody>
          <a:bodyPr/>
          <a:lstStyle/>
          <a:p>
            <a:pPr marL="457200" lvl="0" indent="-457200">
              <a:lnSpc>
                <a:spcPct val="90000"/>
              </a:lnSpc>
              <a:spcAft>
                <a:spcPts val="3000"/>
              </a:spcAft>
              <a:buClr>
                <a:srgbClr val="161E2D"/>
              </a:buClr>
              <a:buFont typeface="Amazon Ember Display" panose="020F0603020204020204" pitchFamily="34" charset="0"/>
              <a:buAutoNum type="arabicPeriod"/>
              <a:defRPr/>
            </a:pPr>
            <a:r>
              <a:rPr lang="ja-JP" altLang="en-US" dirty="0">
                <a:solidFill>
                  <a:srgbClr val="4D5156"/>
                </a:solidFill>
                <a:latin typeface="arial" panose="020B0604020202020204" pitchFamily="34" charset="0"/>
                <a:ea typeface="メイリオ"/>
              </a:rPr>
              <a:t>🎁</a:t>
            </a:r>
            <a:r>
              <a:rPr lang="en-US" altLang="ja-JP" b="1" dirty="0">
                <a:solidFill>
                  <a:schemeClr val="accent5"/>
                </a:solidFill>
                <a:latin typeface="Hiragino Kaku Gothic ProN"/>
                <a:ea typeface="メイリオ"/>
              </a:rPr>
              <a:t>: </a:t>
            </a:r>
            <a:r>
              <a:rPr lang="ja-JP" altLang="en-US" b="1" dirty="0">
                <a:solidFill>
                  <a:schemeClr val="accent5"/>
                </a:solidFill>
                <a:latin typeface="Hiragino Kaku Gothic ProN"/>
                <a:ea typeface="メイリオ"/>
              </a:rPr>
              <a:t>モックを使用した課題解決・行動変化に関する定量・定性データの収集</a:t>
            </a:r>
            <a:br>
              <a:rPr kumimoji="1" lang="en-US" altLang="ja-JP" dirty="0">
                <a:solidFill>
                  <a:srgbClr val="161E2D"/>
                </a:solidFill>
                <a:latin typeface="Amazon Ember Display"/>
                <a:ea typeface="メイリオ"/>
              </a:rPr>
            </a:br>
            <a:r>
              <a:rPr kumimoji="1" lang="ja-JP" altLang="en-US" dirty="0">
                <a:solidFill>
                  <a:srgbClr val="161E2D"/>
                </a:solidFill>
                <a:latin typeface="Amazon Ember Display"/>
                <a:ea typeface="メイリオ"/>
              </a:rPr>
              <a:t>改善編までに各ペアは必ずユーザーテスト等により「顧客の反応」を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し、</a:t>
            </a:r>
            <a:r>
              <a:rPr kumimoji="1" lang="en-US" altLang="ja-JP" dirty="0">
                <a:solidFill>
                  <a:srgbClr val="161E2D"/>
                </a:solidFill>
                <a:latin typeface="Amazon Ember Display"/>
                <a:ea typeface="メイリオ"/>
              </a:rPr>
              <a:t>”Test/Iterate” </a:t>
            </a:r>
            <a:r>
              <a:rPr kumimoji="1" lang="ja-JP" altLang="en-US" dirty="0">
                <a:solidFill>
                  <a:srgbClr val="161E2D"/>
                </a:solidFill>
                <a:latin typeface="Amazon Ember Display"/>
                <a:ea typeface="メイリオ"/>
              </a:rPr>
              <a:t>で決めた閾値を超えているか、観測したデータをまとめてください。改善編の </a:t>
            </a:r>
            <a:r>
              <a:rPr kumimoji="1" lang="en-US" altLang="ja-JP" dirty="0">
                <a:solidFill>
                  <a:srgbClr val="161E2D"/>
                </a:solidFill>
                <a:latin typeface="Amazon Ember Display"/>
                <a:ea typeface="メイリオ"/>
              </a:rPr>
              <a:t>Listen </a:t>
            </a:r>
            <a:r>
              <a:rPr kumimoji="1" lang="ja-JP" altLang="en-US" dirty="0">
                <a:solidFill>
                  <a:srgbClr val="161E2D"/>
                </a:solidFill>
                <a:latin typeface="Amazon Ember Display"/>
                <a:ea typeface="メイリオ"/>
              </a:rPr>
              <a:t>フェーズで共有いただきます。</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dirty="0">
                <a:solidFill>
                  <a:srgbClr val="161E2D"/>
                </a:solidFill>
                <a:latin typeface="Amazon Ember Display"/>
                <a:ea typeface="メイリオ"/>
              </a:rPr>
              <a:t>⛏️</a:t>
            </a: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ja-JP" altLang="en-US" b="1" dirty="0">
                <a:solidFill>
                  <a:srgbClr val="FF6A3D"/>
                </a:solidFill>
                <a:latin typeface="Amazon Ember Display"/>
                <a:ea typeface="メイリオ"/>
              </a:rPr>
              <a:t>実践編のアウトプットを </a:t>
            </a:r>
            <a:r>
              <a:rPr kumimoji="1" lang="en-US" altLang="ja-JP" b="1" dirty="0">
                <a:solidFill>
                  <a:srgbClr val="FF6A3D"/>
                </a:solidFill>
                <a:latin typeface="Amazon Ember Display"/>
                <a:ea typeface="メイリオ"/>
              </a:rPr>
              <a:t>commit </a:t>
            </a:r>
            <a:r>
              <a:rPr kumimoji="1" lang="ja-JP" altLang="en-US" b="1" dirty="0">
                <a:solidFill>
                  <a:srgbClr val="FF6A3D"/>
                </a:solidFill>
                <a:latin typeface="Amazon Ember Display"/>
                <a:ea typeface="メイリオ"/>
              </a:rPr>
              <a:t>しておく</a:t>
            </a:r>
            <a:br>
              <a:rPr kumimoji="1" lang="en-US" altLang="ja-JP" b="1" dirty="0">
                <a:solidFill>
                  <a:srgbClr val="161E2D"/>
                </a:solidFill>
                <a:latin typeface="Amazon Ember Display"/>
                <a:ea typeface="メイリオ"/>
              </a:rPr>
            </a:br>
            <a:r>
              <a:rPr kumimoji="1" lang="en-US" altLang="ja-JP" dirty="0">
                <a:solidFill>
                  <a:srgbClr val="161E2D"/>
                </a:solidFill>
                <a:latin typeface="Consolas" panose="020B0609020204030204" pitchFamily="49" charset="0"/>
                <a:ea typeface="メイリオ"/>
              </a:rPr>
              <a:t>discovery/README.md </a:t>
            </a:r>
            <a:r>
              <a:rPr kumimoji="1" lang="ja-JP" altLang="en-US" dirty="0">
                <a:solidFill>
                  <a:srgbClr val="161E2D"/>
                </a:solidFill>
                <a:latin typeface="Consolas" panose="020B0609020204030204" pitchFamily="49" charset="0"/>
                <a:ea typeface="メイリオ"/>
              </a:rPr>
              <a:t>の実践編 </a:t>
            </a:r>
            <a:r>
              <a:rPr kumimoji="1" lang="en-US" altLang="ja-JP" dirty="0">
                <a:solidFill>
                  <a:srgbClr val="161E2D"/>
                </a:solidFill>
                <a:latin typeface="Consolas" panose="020B0609020204030204" pitchFamily="49" charset="0"/>
                <a:ea typeface="メイリオ"/>
              </a:rPr>
              <a:t>/ </a:t>
            </a:r>
            <a:r>
              <a:rPr kumimoji="1" lang="ja-JP" altLang="en-US" dirty="0">
                <a:solidFill>
                  <a:srgbClr val="161E2D"/>
                </a:solidFill>
                <a:latin typeface="Consolas" panose="020B0609020204030204" pitchFamily="49" charset="0"/>
                <a:ea typeface="メイリオ"/>
              </a:rPr>
              <a:t>改善編前後の比較ができるよう、変更を </a:t>
            </a:r>
            <a:r>
              <a:rPr kumimoji="1" lang="en-US" altLang="ja-JP" dirty="0">
                <a:solidFill>
                  <a:srgbClr val="161E2D"/>
                </a:solidFill>
                <a:latin typeface="Consolas" panose="020B0609020204030204" pitchFamily="49" charset="0"/>
                <a:ea typeface="メイリオ"/>
              </a:rPr>
              <a:t>commit </a:t>
            </a:r>
            <a:r>
              <a:rPr kumimoji="1" lang="ja-JP" altLang="en-US" dirty="0">
                <a:solidFill>
                  <a:srgbClr val="161E2D"/>
                </a:solidFill>
                <a:latin typeface="Consolas" panose="020B0609020204030204" pitchFamily="49" charset="0"/>
                <a:ea typeface="メイリオ"/>
              </a:rPr>
              <a:t>しておいてください。</a:t>
            </a:r>
            <a:r>
              <a:rPr kumimoji="1" lang="en-US" altLang="ja-JP" b="1" dirty="0">
                <a:solidFill>
                  <a:srgbClr val="161E2D"/>
                </a:solidFill>
                <a:latin typeface="Amazon Ember Display"/>
                <a:ea typeface="メイリオ"/>
              </a:rPr>
              <a:t> </a:t>
            </a:r>
            <a:endParaRPr kumimoji="1" lang="en-US" altLang="ja-JP" dirty="0">
              <a:solidFill>
                <a:srgbClr val="161E2D"/>
              </a:solidFill>
              <a:latin typeface="Amazon Ember Display"/>
              <a:ea typeface="メイリオ"/>
            </a:endParaRPr>
          </a:p>
          <a:p>
            <a:pPr marL="457200" lvl="0" indent="-457200">
              <a:lnSpc>
                <a:spcPct val="90000"/>
              </a:lnSpc>
              <a:spcAft>
                <a:spcPts val="3000"/>
              </a:spcAft>
              <a:buClr>
                <a:srgbClr val="161E2D"/>
              </a:buClr>
              <a:buFont typeface="Amazon Ember Display" panose="020F0603020204020204" pitchFamily="34" charset="0"/>
              <a:buAutoNum type="arabicPeriod"/>
              <a:defRPr/>
            </a:pPr>
            <a:r>
              <a:rPr kumimoji="1" lang="ja-JP" altLang="en-US" b="1" dirty="0">
                <a:solidFill>
                  <a:srgbClr val="161E2D"/>
                </a:solidFill>
                <a:latin typeface="Amazon Ember Display"/>
                <a:ea typeface="メイリオ"/>
              </a:rPr>
              <a:t>👀 </a:t>
            </a:r>
            <a:r>
              <a:rPr kumimoji="1" lang="en-US" altLang="ja-JP" b="1" dirty="0">
                <a:solidFill>
                  <a:srgbClr val="161E2D"/>
                </a:solidFill>
                <a:latin typeface="Amazon Ember Display"/>
                <a:ea typeface="メイリオ"/>
              </a:rPr>
              <a:t>: </a:t>
            </a:r>
            <a:r>
              <a:rPr kumimoji="1" lang="en-US" altLang="ja-JP" b="1" dirty="0">
                <a:solidFill>
                  <a:schemeClr val="accent5"/>
                </a:solidFill>
                <a:latin typeface="Amazon Ember Display"/>
                <a:ea typeface="メイリオ"/>
              </a:rPr>
              <a:t>Invent </a:t>
            </a:r>
            <a:r>
              <a:rPr kumimoji="1" lang="ja-JP" altLang="en-US" b="1" dirty="0">
                <a:solidFill>
                  <a:schemeClr val="accent5"/>
                </a:solidFill>
                <a:latin typeface="Amazon Ember Display"/>
                <a:ea typeface="メイリオ"/>
              </a:rPr>
              <a:t>で使用するソリューションリストの拡充・精緻化</a:t>
            </a:r>
            <a:br>
              <a:rPr kumimoji="1" lang="en-US" altLang="ja-JP" b="1" dirty="0">
                <a:solidFill>
                  <a:srgbClr val="161E2D"/>
                </a:solidFill>
                <a:latin typeface="Amazon Ember Display"/>
                <a:ea typeface="メイリオ"/>
              </a:rPr>
            </a:b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で使用したソリューションのリストについて、難易度の精緻化、難易度が高すぎるものの除外、顧客の行動に対するカバレッジの拡大など新しい </a:t>
            </a:r>
            <a:r>
              <a:rPr kumimoji="1" lang="en-US" altLang="ja-JP" dirty="0">
                <a:solidFill>
                  <a:srgbClr val="161E2D"/>
                </a:solidFill>
                <a:latin typeface="Amazon Ember Display"/>
                <a:ea typeface="メイリオ"/>
              </a:rPr>
              <a:t>Invent </a:t>
            </a:r>
            <a:r>
              <a:rPr kumimoji="1" lang="ja-JP" altLang="en-US" dirty="0">
                <a:solidFill>
                  <a:srgbClr val="161E2D"/>
                </a:solidFill>
                <a:latin typeface="Amazon Ember Display"/>
                <a:ea typeface="メイリオ"/>
              </a:rPr>
              <a:t>のための準備をしてください。</a:t>
            </a:r>
            <a:endParaRPr kumimoji="1" lang="en-US" altLang="ja-JP" dirty="0">
              <a:solidFill>
                <a:srgbClr val="161E2D"/>
              </a:solidFill>
              <a:latin typeface="Amazon Ember Display"/>
              <a:ea typeface="メイリオ"/>
            </a:endParaRPr>
          </a:p>
        </p:txBody>
      </p:sp>
    </p:spTree>
    <p:extLst>
      <p:ext uri="{BB962C8B-B14F-4D97-AF65-F5344CB8AC3E}">
        <p14:creationId xmlns:p14="http://schemas.microsoft.com/office/powerpoint/2010/main" val="157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3747E51-1518-F652-4507-27EBF7CD71E3}"/>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タイトル 2">
            <a:extLst>
              <a:ext uri="{FF2B5EF4-FFF2-40B4-BE49-F238E27FC236}">
                <a16:creationId xmlns:a16="http://schemas.microsoft.com/office/drawing/2014/main" id="{E10FDD03-21F1-1479-C352-B765F5822262}"/>
              </a:ext>
            </a:extLst>
          </p:cNvPr>
          <p:cNvSpPr>
            <a:spLocks noGrp="1"/>
          </p:cNvSpPr>
          <p:nvPr>
            <p:ph type="title"/>
          </p:nvPr>
        </p:nvSpPr>
        <p:spPr/>
        <p:txBody>
          <a:bodyPr/>
          <a:lstStyle/>
          <a:p>
            <a:r>
              <a:rPr kumimoji="1" lang="ja-JP" altLang="en-US" dirty="0"/>
              <a:t>準備 </a:t>
            </a:r>
            <a:r>
              <a:rPr kumimoji="1" lang="en-US" altLang="ja-JP" dirty="0"/>
              <a:t>OK?</a:t>
            </a:r>
            <a:endParaRPr kumimoji="1" lang="ja-JP" altLang="en-US" dirty="0"/>
          </a:p>
        </p:txBody>
      </p:sp>
      <p:sp>
        <p:nvSpPr>
          <p:cNvPr id="4" name="コンテンツ プレースホルダー 3">
            <a:extLst>
              <a:ext uri="{FF2B5EF4-FFF2-40B4-BE49-F238E27FC236}">
                <a16:creationId xmlns:a16="http://schemas.microsoft.com/office/drawing/2014/main" id="{86A79619-FAF9-A278-37E8-FF0D0CD083C9}"/>
              </a:ext>
            </a:extLst>
          </p:cNvPr>
          <p:cNvSpPr>
            <a:spLocks noGrp="1"/>
          </p:cNvSpPr>
          <p:nvPr>
            <p:ph sz="quarter" idx="13"/>
          </p:nvPr>
        </p:nvSpPr>
        <p:spPr>
          <a:xfrm>
            <a:off x="6235908" y="1376363"/>
            <a:ext cx="5621130" cy="4447371"/>
          </a:xfrm>
        </p:spPr>
        <p:txBody>
          <a:bodyPr/>
          <a:lstStyle/>
          <a:p>
            <a:r>
              <a:rPr kumimoji="1" lang="ja-JP" altLang="en-US" dirty="0"/>
              <a:t>① 時間配分を決めて頂く</a:t>
            </a:r>
            <a:endParaRPr kumimoji="1" lang="en-US" altLang="ja-JP" dirty="0"/>
          </a:p>
          <a:p>
            <a:r>
              <a:rPr kumimoji="1" lang="ja-JP" altLang="en-US" dirty="0"/>
              <a:t>タイムキーパーも割り当ててください</a:t>
            </a:r>
            <a:endParaRPr kumimoji="1" lang="en-US" altLang="ja-JP" dirty="0"/>
          </a:p>
          <a:p>
            <a:endParaRPr kumimoji="1" lang="en-US" altLang="ja-JP" dirty="0"/>
          </a:p>
          <a:p>
            <a:r>
              <a:rPr kumimoji="1" lang="ja-JP" altLang="en-US" dirty="0"/>
              <a:t>② 当日のガイドを開き進めてください</a:t>
            </a:r>
            <a:endParaRPr kumimoji="1" lang="en-US" altLang="ja-JP" dirty="0"/>
          </a:p>
          <a:p>
            <a:r>
              <a:rPr kumimoji="1" lang="en-US" altLang="ja-JP" sz="2000" dirty="0">
                <a:hlinkClick r:id="rId2"/>
              </a:rPr>
              <a:t>https://github.com/aws-samples/aws-ml-enablement-workshop/tree/main/yourwork</a:t>
            </a:r>
            <a:endParaRPr kumimoji="1" lang="en-US" altLang="ja-JP" sz="2000" dirty="0"/>
          </a:p>
          <a:p>
            <a:endParaRPr kumimoji="1" lang="en-US" altLang="ja-JP" dirty="0"/>
          </a:p>
          <a:p>
            <a:r>
              <a:rPr kumimoji="1" lang="ja-JP" altLang="en-US" dirty="0"/>
              <a:t>検討のポイントと生成 </a:t>
            </a:r>
            <a:r>
              <a:rPr kumimoji="1" lang="en-US" altLang="ja-JP" dirty="0"/>
              <a:t>AI </a:t>
            </a:r>
            <a:r>
              <a:rPr kumimoji="1" lang="ja-JP" altLang="en-US" dirty="0"/>
              <a:t>を使う場合のプロンプトを記載しています。</a:t>
            </a:r>
            <a:endParaRPr kumimoji="1" lang="en-US" altLang="ja-JP" dirty="0"/>
          </a:p>
          <a:p>
            <a:r>
              <a:rPr kumimoji="1" lang="en-US" altLang="ja-JP" sz="2000" dirty="0"/>
              <a:t>※</a:t>
            </a:r>
            <a:r>
              <a:rPr kumimoji="1" lang="ja-JP" altLang="en-US" sz="2000" dirty="0"/>
              <a:t>ファシリテーションに不安がある場合、こちらのガイドに沿い進めていくことを推奨します。</a:t>
            </a:r>
          </a:p>
        </p:txBody>
      </p:sp>
      <p:pic>
        <p:nvPicPr>
          <p:cNvPr id="6" name="図 5">
            <a:extLst>
              <a:ext uri="{FF2B5EF4-FFF2-40B4-BE49-F238E27FC236}">
                <a16:creationId xmlns:a16="http://schemas.microsoft.com/office/drawing/2014/main" id="{862BB8F8-5D3B-C90C-A214-EC1440A16D49}"/>
              </a:ext>
            </a:extLst>
          </p:cNvPr>
          <p:cNvPicPr>
            <a:picLocks noChangeAspect="1"/>
          </p:cNvPicPr>
          <p:nvPr/>
        </p:nvPicPr>
        <p:blipFill>
          <a:blip r:embed="rId3"/>
          <a:stretch>
            <a:fillRect/>
          </a:stretch>
        </p:blipFill>
        <p:spPr>
          <a:xfrm>
            <a:off x="407988" y="1376363"/>
            <a:ext cx="5741776" cy="4319899"/>
          </a:xfrm>
          <a:prstGeom prst="rect">
            <a:avLst/>
          </a:prstGeom>
        </p:spPr>
      </p:pic>
    </p:spTree>
    <p:extLst>
      <p:ext uri="{BB962C8B-B14F-4D97-AF65-F5344CB8AC3E}">
        <p14:creationId xmlns:p14="http://schemas.microsoft.com/office/powerpoint/2010/main" val="368032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C848-E76E-A5AC-B877-E078AC58D56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CCB069-09D5-E849-1B9F-4B0026F5D9C3}"/>
              </a:ext>
            </a:extLst>
          </p:cNvPr>
          <p:cNvSpPr>
            <a:spLocks noGrp="1"/>
          </p:cNvSpPr>
          <p:nvPr>
            <p:ph type="sldNum" sz="quarter" idx="13"/>
          </p:nvPr>
        </p:nvSpPr>
        <p:spPr/>
        <p:txBody>
          <a:bodyPr/>
          <a:lstStyle/>
          <a:p>
            <a:fld id="{EB4B8DE2-A4E8-46E4-8BBF-D75455EFF32C}" type="slidenum">
              <a:rPr lang="en-US" smtClean="0"/>
              <a:pPr/>
              <a:t>21</a:t>
            </a:fld>
            <a:endParaRPr lang="en-US" dirty="0"/>
          </a:p>
        </p:txBody>
      </p:sp>
      <p:sp>
        <p:nvSpPr>
          <p:cNvPr id="5" name="タイトル 4">
            <a:extLst>
              <a:ext uri="{FF2B5EF4-FFF2-40B4-BE49-F238E27FC236}">
                <a16:creationId xmlns:a16="http://schemas.microsoft.com/office/drawing/2014/main" id="{8CA3C3C2-5238-F182-6610-CE8DBC130C76}"/>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49D16BB5-EA00-6151-DEA9-9A17C038A1B9}"/>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b="1" dirty="0">
                <a:solidFill>
                  <a:schemeClr val="accent5"/>
                </a:solidFill>
              </a:rPr>
              <a:t>改善の実践 </a:t>
            </a:r>
            <a:r>
              <a:rPr lang="en-US" altLang="ja-JP" b="1" dirty="0">
                <a:solidFill>
                  <a:schemeClr val="accent5"/>
                </a:solidFill>
              </a:rPr>
              <a:t>(</a:t>
            </a:r>
            <a:r>
              <a:rPr lang="ja-JP" altLang="en-US" b="1" dirty="0">
                <a:solidFill>
                  <a:schemeClr val="accent5"/>
                </a:solidFill>
              </a:rPr>
              <a:t>参加者主導</a:t>
            </a:r>
            <a:r>
              <a:rPr lang="en-US" altLang="ja-JP" b="1" dirty="0">
                <a:solidFill>
                  <a:schemeClr val="accent5"/>
                </a:solidFill>
              </a:rPr>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177278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875C9-574B-12DF-8E95-505D74B9304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6392197-EAAE-A144-452A-46CB37789C66}"/>
              </a:ext>
            </a:extLst>
          </p:cNvPr>
          <p:cNvSpPr>
            <a:spLocks noGrp="1"/>
          </p:cNvSpPr>
          <p:nvPr>
            <p:ph type="sldNum" sz="quarter" idx="13"/>
          </p:nvPr>
        </p:nvSpPr>
        <p:spPr/>
        <p:txBody>
          <a:bodyPr/>
          <a:lstStyle/>
          <a:p>
            <a:fld id="{EB4B8DE2-A4E8-46E4-8BBF-D75455EFF32C}" type="slidenum">
              <a:rPr lang="en-US" smtClean="0"/>
              <a:pPr/>
              <a:t>22</a:t>
            </a:fld>
            <a:endParaRPr lang="en-US" dirty="0"/>
          </a:p>
        </p:txBody>
      </p:sp>
      <p:sp>
        <p:nvSpPr>
          <p:cNvPr id="5" name="タイトル 4">
            <a:extLst>
              <a:ext uri="{FF2B5EF4-FFF2-40B4-BE49-F238E27FC236}">
                <a16:creationId xmlns:a16="http://schemas.microsoft.com/office/drawing/2014/main" id="{DFEE3616-EA06-B2D4-BCE4-83A1DA06597C}"/>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E0CCB149-5A1C-B0BF-B057-5BA1BF67E120}"/>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solidFill>
                  <a:schemeClr val="tx1"/>
                </a:solidFill>
              </a:rPr>
              <a:t>改善の実践 </a:t>
            </a:r>
            <a:r>
              <a:rPr lang="en-US" altLang="ja-JP" dirty="0">
                <a:solidFill>
                  <a:schemeClr val="tx1"/>
                </a:solidFill>
              </a:rPr>
              <a:t>(</a:t>
            </a:r>
            <a:r>
              <a:rPr lang="ja-JP" altLang="en-US" dirty="0">
                <a:solidFill>
                  <a:schemeClr val="tx1"/>
                </a:solidFill>
              </a:rPr>
              <a:t>参加者主導</a:t>
            </a:r>
            <a:r>
              <a:rPr lang="en-US" altLang="ja-JP" dirty="0">
                <a:solidFill>
                  <a:schemeClr val="tx1"/>
                </a:solidFill>
              </a:rPr>
              <a:t>)</a:t>
            </a:r>
          </a:p>
          <a:p>
            <a:pPr marL="736650" lvl="1" indent="-457200">
              <a:buAutoNum type="arabicPeriod"/>
            </a:pPr>
            <a:r>
              <a:rPr lang="en-US" altLang="ja-JP" b="1" dirty="0">
                <a:solidFill>
                  <a:schemeClr val="accent5"/>
                </a:solidFill>
              </a:rPr>
              <a:t>Listen : </a:t>
            </a:r>
            <a:r>
              <a:rPr lang="ja-JP" altLang="en-US" b="1" dirty="0">
                <a:solidFill>
                  <a:schemeClr val="accent5"/>
                </a:solidFill>
              </a:rPr>
              <a:t>顧客は誰か </a:t>
            </a:r>
            <a:r>
              <a:rPr lang="en-US" altLang="ja-JP" b="1" dirty="0">
                <a:solidFill>
                  <a:schemeClr val="accent5"/>
                </a:solidFill>
              </a:rPr>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220642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69994A9-F141-7364-E270-035A1B8F095B}"/>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3" name="タイトル 2">
            <a:extLst>
              <a:ext uri="{FF2B5EF4-FFF2-40B4-BE49-F238E27FC236}">
                <a16:creationId xmlns:a16="http://schemas.microsoft.com/office/drawing/2014/main" id="{42D59E1E-0BF2-E471-3892-EA88A0E76121}"/>
              </a:ext>
            </a:extLst>
          </p:cNvPr>
          <p:cNvSpPr>
            <a:spLocks noGrp="1"/>
          </p:cNvSpPr>
          <p:nvPr>
            <p:ph type="title"/>
          </p:nvPr>
        </p:nvSpPr>
        <p:spPr/>
        <p:txBody>
          <a:bodyPr/>
          <a:lstStyle/>
          <a:p>
            <a:r>
              <a:rPr kumimoji="1" lang="ja-JP" altLang="en-US" dirty="0"/>
              <a:t>顧客は誰か </a:t>
            </a:r>
            <a:r>
              <a:rPr kumimoji="1" lang="en-US" altLang="ja-JP" dirty="0"/>
              <a:t>? </a:t>
            </a:r>
            <a:endParaRPr kumimoji="1" lang="ja-JP" altLang="en-US" dirty="0"/>
          </a:p>
        </p:txBody>
      </p:sp>
      <p:sp>
        <p:nvSpPr>
          <p:cNvPr id="4" name="コンテンツ プレースホルダー 3">
            <a:extLst>
              <a:ext uri="{FF2B5EF4-FFF2-40B4-BE49-F238E27FC236}">
                <a16:creationId xmlns:a16="http://schemas.microsoft.com/office/drawing/2014/main" id="{0C052102-ADEC-00F4-EBEB-1B337FDA7EEE}"/>
              </a:ext>
            </a:extLst>
          </p:cNvPr>
          <p:cNvSpPr>
            <a:spLocks noGrp="1"/>
          </p:cNvSpPr>
          <p:nvPr>
            <p:ph sz="quarter" idx="13"/>
          </p:nvPr>
        </p:nvSpPr>
        <p:spPr>
          <a:xfrm>
            <a:off x="407988" y="1376363"/>
            <a:ext cx="11449050" cy="830997"/>
          </a:xfrm>
        </p:spPr>
        <p:txBody>
          <a:bodyPr/>
          <a:lstStyle/>
          <a:p>
            <a:r>
              <a:rPr lang="ja-JP" altLang="en-US" dirty="0"/>
              <a:t>プロダクトマネージャーは、今回フォーカスする「お客様」の</a:t>
            </a:r>
            <a:r>
              <a:rPr lang="ja-JP" altLang="en-US" b="1" dirty="0"/>
              <a:t>目的</a:t>
            </a:r>
            <a:r>
              <a:rPr lang="ja-JP" altLang="en-US" dirty="0"/>
              <a:t>と</a:t>
            </a:r>
            <a:r>
              <a:rPr lang="ja-JP" altLang="en-US" b="1" dirty="0"/>
              <a:t>行動</a:t>
            </a:r>
            <a:r>
              <a:rPr lang="ja-JP" altLang="en-US" dirty="0"/>
              <a:t>、</a:t>
            </a:r>
            <a:r>
              <a:rPr lang="ja-JP" altLang="en-US" b="1" dirty="0"/>
              <a:t>属性</a:t>
            </a:r>
            <a:r>
              <a:rPr lang="ja-JP" altLang="en-US" dirty="0"/>
              <a:t>をまとめたスライド </a:t>
            </a:r>
            <a:r>
              <a:rPr lang="en-US" altLang="ja-JP" dirty="0"/>
              <a:t>“customer.png” </a:t>
            </a:r>
            <a:r>
              <a:rPr lang="ja-JP" altLang="en-US" dirty="0"/>
              <a:t>の内容をチームメンバーに共有ください。</a:t>
            </a:r>
          </a:p>
        </p:txBody>
      </p:sp>
      <p:pic>
        <p:nvPicPr>
          <p:cNvPr id="25" name="グラフィックス 24" descr="男性 単色塗りつぶし">
            <a:extLst>
              <a:ext uri="{FF2B5EF4-FFF2-40B4-BE49-F238E27FC236}">
                <a16:creationId xmlns:a16="http://schemas.microsoft.com/office/drawing/2014/main" id="{024C457E-74EF-41A7-A028-3EE6F87CE7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84642" y="3459784"/>
            <a:ext cx="1359478" cy="1359478"/>
          </a:xfrm>
          <a:prstGeom prst="rect">
            <a:avLst/>
          </a:prstGeom>
        </p:spPr>
      </p:pic>
      <p:sp>
        <p:nvSpPr>
          <p:cNvPr id="26" name="楕円 25">
            <a:extLst>
              <a:ext uri="{FF2B5EF4-FFF2-40B4-BE49-F238E27FC236}">
                <a16:creationId xmlns:a16="http://schemas.microsoft.com/office/drawing/2014/main" id="{1DF8CC31-BEC1-ABB7-216B-421897DC232E}"/>
              </a:ext>
            </a:extLst>
          </p:cNvPr>
          <p:cNvSpPr/>
          <p:nvPr/>
        </p:nvSpPr>
        <p:spPr>
          <a:xfrm>
            <a:off x="3538104"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7" name="テキスト ボックス 26">
            <a:extLst>
              <a:ext uri="{FF2B5EF4-FFF2-40B4-BE49-F238E27FC236}">
                <a16:creationId xmlns:a16="http://schemas.microsoft.com/office/drawing/2014/main" id="{53575FC2-1A0E-267E-4242-63FB6040C980}"/>
              </a:ext>
            </a:extLst>
          </p:cNvPr>
          <p:cNvSpPr txBox="1"/>
          <p:nvPr/>
        </p:nvSpPr>
        <p:spPr>
          <a:xfrm>
            <a:off x="3938154"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目的</a:t>
            </a:r>
            <a:endParaRPr kumimoji="1" lang="en-US" altLang="ja-JP" b="1" dirty="0">
              <a:solidFill>
                <a:srgbClr val="161E2D"/>
              </a:solidFill>
              <a:latin typeface="Amazon Ember Display"/>
              <a:ea typeface="メイリオ"/>
            </a:endParaRPr>
          </a:p>
        </p:txBody>
      </p:sp>
      <p:sp>
        <p:nvSpPr>
          <p:cNvPr id="29" name="楕円 28">
            <a:extLst>
              <a:ext uri="{FF2B5EF4-FFF2-40B4-BE49-F238E27FC236}">
                <a16:creationId xmlns:a16="http://schemas.microsoft.com/office/drawing/2014/main" id="{176121F9-0F20-B10C-80DC-F0842913DA2E}"/>
              </a:ext>
            </a:extLst>
          </p:cNvPr>
          <p:cNvSpPr/>
          <p:nvPr/>
        </p:nvSpPr>
        <p:spPr>
          <a:xfrm>
            <a:off x="5533159" y="2319046"/>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0" name="テキスト ボックス 29">
            <a:extLst>
              <a:ext uri="{FF2B5EF4-FFF2-40B4-BE49-F238E27FC236}">
                <a16:creationId xmlns:a16="http://schemas.microsoft.com/office/drawing/2014/main" id="{D4FBA2CF-6222-ED39-3DE2-0A04980B4F14}"/>
              </a:ext>
            </a:extLst>
          </p:cNvPr>
          <p:cNvSpPr txBox="1"/>
          <p:nvPr/>
        </p:nvSpPr>
        <p:spPr>
          <a:xfrm>
            <a:off x="6198176" y="2541483"/>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行動</a:t>
            </a:r>
          </a:p>
        </p:txBody>
      </p:sp>
      <p:sp>
        <p:nvSpPr>
          <p:cNvPr id="32" name="楕円 31">
            <a:extLst>
              <a:ext uri="{FF2B5EF4-FFF2-40B4-BE49-F238E27FC236}">
                <a16:creationId xmlns:a16="http://schemas.microsoft.com/office/drawing/2014/main" id="{9BD187AF-97A8-AD9C-CD40-E94012E369C1}"/>
              </a:ext>
            </a:extLst>
          </p:cNvPr>
          <p:cNvSpPr/>
          <p:nvPr/>
        </p:nvSpPr>
        <p:spPr>
          <a:xfrm>
            <a:off x="4535631" y="3410251"/>
            <a:ext cx="2930237" cy="2930237"/>
          </a:xfrm>
          <a:prstGeom prst="ellipse">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33" name="テキスト ボックス 32">
            <a:extLst>
              <a:ext uri="{FF2B5EF4-FFF2-40B4-BE49-F238E27FC236}">
                <a16:creationId xmlns:a16="http://schemas.microsoft.com/office/drawing/2014/main" id="{B13A1B29-FA11-10C9-DA80-BD42A19438A4}"/>
              </a:ext>
            </a:extLst>
          </p:cNvPr>
          <p:cNvSpPr txBox="1"/>
          <p:nvPr/>
        </p:nvSpPr>
        <p:spPr>
          <a:xfrm>
            <a:off x="5003222" y="5262300"/>
            <a:ext cx="2026227" cy="369332"/>
          </a:xfrm>
          <a:prstGeom prst="rect">
            <a:avLst/>
          </a:prstGeom>
          <a:noFill/>
        </p:spPr>
        <p:txBody>
          <a:bodyPr wrap="square" lIns="0" rIns="0" rtlCol="0">
            <a:spAutoFit/>
          </a:bodyPr>
          <a:lstStyle/>
          <a:p>
            <a:pPr algn="ctr"/>
            <a:r>
              <a:rPr kumimoji="1" lang="ja-JP" altLang="en-US" b="1" dirty="0">
                <a:solidFill>
                  <a:srgbClr val="161E2D"/>
                </a:solidFill>
                <a:latin typeface="Amazon Ember Display"/>
                <a:ea typeface="メイリオ"/>
              </a:rPr>
              <a:t>属性</a:t>
            </a:r>
          </a:p>
        </p:txBody>
      </p:sp>
      <p:sp>
        <p:nvSpPr>
          <p:cNvPr id="34" name="テキスト ボックス 33">
            <a:extLst>
              <a:ext uri="{FF2B5EF4-FFF2-40B4-BE49-F238E27FC236}">
                <a16:creationId xmlns:a16="http://schemas.microsoft.com/office/drawing/2014/main" id="{715FBE1C-09B4-A127-3A55-5B660F8D1D77}"/>
              </a:ext>
            </a:extLst>
          </p:cNvPr>
          <p:cNvSpPr txBox="1"/>
          <p:nvPr/>
        </p:nvSpPr>
        <p:spPr>
          <a:xfrm>
            <a:off x="4551216" y="5644649"/>
            <a:ext cx="2930237" cy="646331"/>
          </a:xfrm>
          <a:prstGeom prst="rect">
            <a:avLst/>
          </a:prstGeom>
          <a:noFill/>
        </p:spPr>
        <p:txBody>
          <a:bodyPr wrap="square" lIns="0" rIns="0" rtlCol="0">
            <a:spAutoFit/>
          </a:bodyPr>
          <a:lstStyle/>
          <a:p>
            <a:pPr algn="ctr"/>
            <a:r>
              <a:rPr kumimoji="1" lang="ja-JP" altLang="en-US" dirty="0">
                <a:solidFill>
                  <a:srgbClr val="161E2D"/>
                </a:solidFill>
                <a:latin typeface="Amazon Ember Display"/>
                <a:ea typeface="メイリオ"/>
              </a:rPr>
              <a:t>・性別、年代、嗜好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a:p>
            <a:pPr algn="ctr"/>
            <a:r>
              <a:rPr kumimoji="1" lang="ja-JP" altLang="en-US" dirty="0">
                <a:solidFill>
                  <a:srgbClr val="161E2D"/>
                </a:solidFill>
                <a:latin typeface="Amazon Ember Display"/>
                <a:ea typeface="メイリオ"/>
              </a:rPr>
              <a:t>・企業規模、業種、業務 </a:t>
            </a:r>
            <a:r>
              <a:rPr kumimoji="1" lang="en-US" altLang="ja-JP" dirty="0" err="1">
                <a:solidFill>
                  <a:srgbClr val="161E2D"/>
                </a:solidFill>
                <a:latin typeface="Amazon Ember Display"/>
                <a:ea typeface="メイリオ"/>
              </a:rPr>
              <a:t>etc</a:t>
            </a:r>
            <a:endParaRPr kumimoji="1" lang="en-US" altLang="ja-JP" dirty="0">
              <a:solidFill>
                <a:srgbClr val="161E2D"/>
              </a:solidFill>
              <a:latin typeface="Amazon Ember Display"/>
              <a:ea typeface="メイリオ"/>
            </a:endParaRPr>
          </a:p>
        </p:txBody>
      </p:sp>
      <p:sp>
        <p:nvSpPr>
          <p:cNvPr id="35" name="テキスト ボックス 34">
            <a:extLst>
              <a:ext uri="{FF2B5EF4-FFF2-40B4-BE49-F238E27FC236}">
                <a16:creationId xmlns:a16="http://schemas.microsoft.com/office/drawing/2014/main" id="{507CD3D1-D413-5609-9905-BF1F4F69BD79}"/>
              </a:ext>
            </a:extLst>
          </p:cNvPr>
          <p:cNvSpPr txBox="1"/>
          <p:nvPr/>
        </p:nvSpPr>
        <p:spPr>
          <a:xfrm>
            <a:off x="8599489" y="5286970"/>
            <a:ext cx="3186544" cy="923330"/>
          </a:xfrm>
          <a:prstGeom prst="rect">
            <a:avLst/>
          </a:prstGeom>
          <a:noFill/>
        </p:spPr>
        <p:txBody>
          <a:bodyPr wrap="square" lIns="0" rIns="0" rtlCol="0">
            <a:spAutoFit/>
          </a:bodyPr>
          <a:lstStyle/>
          <a:p>
            <a:r>
              <a:rPr kumimoji="1" lang="en-US" altLang="ja-JP" dirty="0">
                <a:solidFill>
                  <a:srgbClr val="161E2D"/>
                </a:solidFill>
                <a:latin typeface="Amazon Ember Display"/>
                <a:ea typeface="メイリオ"/>
              </a:rPr>
              <a:t>※</a:t>
            </a:r>
            <a:r>
              <a:rPr kumimoji="1" lang="ja-JP" altLang="en-US" dirty="0">
                <a:solidFill>
                  <a:srgbClr val="161E2D"/>
                </a:solidFill>
                <a:latin typeface="Amazon Ember Display"/>
                <a:ea typeface="メイリオ"/>
              </a:rPr>
              <a:t>新規サービスの場合は、</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お客様が現時点で取っている行動を共有ください</a:t>
            </a:r>
          </a:p>
        </p:txBody>
      </p:sp>
      <p:sp>
        <p:nvSpPr>
          <p:cNvPr id="28" name="テキスト ボックス 27">
            <a:extLst>
              <a:ext uri="{FF2B5EF4-FFF2-40B4-BE49-F238E27FC236}">
                <a16:creationId xmlns:a16="http://schemas.microsoft.com/office/drawing/2014/main" id="{29505F81-4057-01A7-4837-E8870496154D}"/>
              </a:ext>
            </a:extLst>
          </p:cNvPr>
          <p:cNvSpPr txBox="1"/>
          <p:nvPr/>
        </p:nvSpPr>
        <p:spPr>
          <a:xfrm>
            <a:off x="3823854" y="3306182"/>
            <a:ext cx="1636567" cy="1247262"/>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・どんな状況</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・どんな課題</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・どんな動機</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endParaRPr kumimoji="1" lang="ja-JP" altLang="en-US" dirty="0">
              <a:solidFill>
                <a:srgbClr val="161E2D"/>
              </a:solidFill>
              <a:latin typeface="Amazon Ember Display"/>
              <a:ea typeface="メイリオ"/>
            </a:endParaRPr>
          </a:p>
        </p:txBody>
      </p:sp>
      <p:sp>
        <p:nvSpPr>
          <p:cNvPr id="31" name="テキスト ボックス 30">
            <a:extLst>
              <a:ext uri="{FF2B5EF4-FFF2-40B4-BE49-F238E27FC236}">
                <a16:creationId xmlns:a16="http://schemas.microsoft.com/office/drawing/2014/main" id="{605F2016-B683-6B7C-4F3A-68FA4FF47B65}"/>
              </a:ext>
            </a:extLst>
          </p:cNvPr>
          <p:cNvSpPr txBox="1"/>
          <p:nvPr/>
        </p:nvSpPr>
        <p:spPr>
          <a:xfrm>
            <a:off x="6716858" y="3245755"/>
            <a:ext cx="1460787" cy="1477328"/>
          </a:xfrm>
          <a:prstGeom prst="rect">
            <a:avLst/>
          </a:prstGeom>
          <a:solidFill>
            <a:schemeClr val="bg1"/>
          </a:solidFill>
        </p:spPr>
        <p:txBody>
          <a:bodyPr wrap="square" lIns="0" rIns="0" rtlCol="0">
            <a:spAutoFit/>
          </a:bodyPr>
          <a:lstStyle/>
          <a:p>
            <a:r>
              <a:rPr kumimoji="1" lang="ja-JP" altLang="en-US" dirty="0">
                <a:solidFill>
                  <a:srgbClr val="161E2D"/>
                </a:solidFill>
                <a:latin typeface="Amazon Ember Display"/>
                <a:ea typeface="メイリオ"/>
              </a:rPr>
              <a:t>・どんな手段</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・利用頻度</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・利用額</a:t>
            </a:r>
            <a:endParaRPr kumimoji="1" lang="en-US" altLang="ja-JP" dirty="0">
              <a:solidFill>
                <a:srgbClr val="161E2D"/>
              </a:solidFill>
              <a:latin typeface="Amazon Ember Display"/>
              <a:ea typeface="メイリオ"/>
            </a:endParaRPr>
          </a:p>
          <a:p>
            <a:r>
              <a:rPr kumimoji="1" lang="ja-JP" altLang="en-US" dirty="0">
                <a:solidFill>
                  <a:srgbClr val="161E2D"/>
                </a:solidFill>
                <a:latin typeface="Amazon Ember Display"/>
                <a:ea typeface="メイリオ"/>
              </a:rPr>
              <a:t>・利用期間</a:t>
            </a:r>
            <a:endParaRPr kumimoji="1" lang="en-US" altLang="ja-JP" dirty="0">
              <a:solidFill>
                <a:srgbClr val="161E2D"/>
              </a:solidFill>
              <a:latin typeface="Amazon Ember Display"/>
              <a:ea typeface="メイリオ"/>
            </a:endParaRPr>
          </a:p>
          <a:p>
            <a:r>
              <a:rPr kumimoji="1" lang="en-US" altLang="ja-JP" dirty="0" err="1">
                <a:solidFill>
                  <a:srgbClr val="161E2D"/>
                </a:solidFill>
                <a:latin typeface="Amazon Ember Display"/>
                <a:ea typeface="メイリオ"/>
              </a:rPr>
              <a:t>etc</a:t>
            </a:r>
            <a:r>
              <a:rPr kumimoji="1" lang="en-US" altLang="ja-JP" dirty="0">
                <a:solidFill>
                  <a:srgbClr val="161E2D"/>
                </a:solidFill>
                <a:latin typeface="Amazon Ember Display"/>
                <a:ea typeface="メイリオ"/>
              </a:rPr>
              <a:t>…</a:t>
            </a:r>
          </a:p>
        </p:txBody>
      </p:sp>
      <p:cxnSp>
        <p:nvCxnSpPr>
          <p:cNvPr id="10" name="直線矢印コネクタ 9">
            <a:extLst>
              <a:ext uri="{FF2B5EF4-FFF2-40B4-BE49-F238E27FC236}">
                <a16:creationId xmlns:a16="http://schemas.microsoft.com/office/drawing/2014/main" id="{5157DE8D-B3FC-5595-D532-A831BCBCDD34}"/>
              </a:ext>
            </a:extLst>
          </p:cNvPr>
          <p:cNvCxnSpPr>
            <a:cxnSpLocks/>
          </p:cNvCxnSpPr>
          <p:nvPr/>
        </p:nvCxnSpPr>
        <p:spPr>
          <a:xfrm flipH="1" flipV="1">
            <a:off x="7858689" y="4464834"/>
            <a:ext cx="1036833" cy="593189"/>
          </a:xfrm>
          <a:prstGeom prst="straightConnector1">
            <a:avLst/>
          </a:prstGeom>
          <a:ln w="1270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9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25FCE-CC93-9BEC-6FD6-23E06F4FAC3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095C14B-2AB1-4AF9-D0CA-087B5AF1DCC9}"/>
              </a:ext>
            </a:extLst>
          </p:cNvPr>
          <p:cNvSpPr>
            <a:spLocks noGrp="1"/>
          </p:cNvSpPr>
          <p:nvPr>
            <p:ph type="sldNum" sz="quarter" idx="12"/>
          </p:nvPr>
        </p:nvSpPr>
        <p:spPr/>
        <p:txBody>
          <a:bodyPr/>
          <a:lstStyle/>
          <a:p>
            <a:fld id="{EB4B8DE2-A4E8-46E4-8BBF-D75455EFF32C}" type="slidenum">
              <a:rPr lang="en-US" smtClean="0"/>
              <a:pPr/>
              <a:t>24</a:t>
            </a:fld>
            <a:endParaRPr lang="en-US" dirty="0"/>
          </a:p>
        </p:txBody>
      </p:sp>
      <p:sp>
        <p:nvSpPr>
          <p:cNvPr id="3" name="タイトル 2">
            <a:extLst>
              <a:ext uri="{FF2B5EF4-FFF2-40B4-BE49-F238E27FC236}">
                <a16:creationId xmlns:a16="http://schemas.microsoft.com/office/drawing/2014/main" id="{A503DFE7-CD8C-0E22-E877-BE5C2BEFF5FE}"/>
              </a:ext>
            </a:extLst>
          </p:cNvPr>
          <p:cNvSpPr>
            <a:spLocks noGrp="1"/>
          </p:cNvSpPr>
          <p:nvPr>
            <p:ph type="title"/>
          </p:nvPr>
        </p:nvSpPr>
        <p:spPr/>
        <p:txBody>
          <a:bodyPr/>
          <a:lstStyle/>
          <a:p>
            <a:r>
              <a:rPr lang="en-US" altLang="ja-JP" dirty="0"/>
              <a:t>Listen : </a:t>
            </a:r>
            <a:r>
              <a:rPr lang="ja-JP" altLang="en-US" dirty="0"/>
              <a:t>顧客の行動変更容易性を反映</a:t>
            </a:r>
            <a:endParaRPr kumimoji="1" lang="ja-JP" altLang="en-US" dirty="0"/>
          </a:p>
        </p:txBody>
      </p:sp>
      <p:sp>
        <p:nvSpPr>
          <p:cNvPr id="4" name="コンテンツ プレースホルダー 3">
            <a:extLst>
              <a:ext uri="{FF2B5EF4-FFF2-40B4-BE49-F238E27FC236}">
                <a16:creationId xmlns:a16="http://schemas.microsoft.com/office/drawing/2014/main" id="{6FBB9FF4-579C-FAB5-B71B-3CF1D6E53CFE}"/>
              </a:ext>
            </a:extLst>
          </p:cNvPr>
          <p:cNvSpPr>
            <a:spLocks noGrp="1"/>
          </p:cNvSpPr>
          <p:nvPr>
            <p:ph sz="quarter" idx="13"/>
          </p:nvPr>
        </p:nvSpPr>
        <p:spPr>
          <a:xfrm>
            <a:off x="407988" y="1376363"/>
            <a:ext cx="11449050" cy="1354217"/>
          </a:xfrm>
        </p:spPr>
        <p:txBody>
          <a:bodyPr/>
          <a:lstStyle/>
          <a:p>
            <a:r>
              <a:rPr kumimoji="1" lang="ja-JP" altLang="en-US" dirty="0"/>
              <a:t>想定顧客からのヒアリングに基づき、</a:t>
            </a:r>
            <a:endParaRPr kumimoji="1" lang="en-US" altLang="ja-JP" dirty="0"/>
          </a:p>
          <a:p>
            <a:r>
              <a:rPr kumimoji="1" lang="ja-JP" altLang="en-US" dirty="0"/>
              <a:t>①顧客の行動、リソースについて実態を反映</a:t>
            </a:r>
            <a:endParaRPr kumimoji="1" lang="en-US" altLang="ja-JP" dirty="0"/>
          </a:p>
          <a:p>
            <a:r>
              <a:rPr kumimoji="1" lang="ja-JP" altLang="en-US" dirty="0"/>
              <a:t>②解決策による、行動変化の容易性について情報を反映</a:t>
            </a:r>
            <a:endParaRPr kumimoji="1" lang="en-US" altLang="ja-JP" dirty="0"/>
          </a:p>
        </p:txBody>
      </p:sp>
      <p:pic>
        <p:nvPicPr>
          <p:cNvPr id="18" name="グラフィックス 17" descr="男性 単色塗りつぶし">
            <a:extLst>
              <a:ext uri="{FF2B5EF4-FFF2-40B4-BE49-F238E27FC236}">
                <a16:creationId xmlns:a16="http://schemas.microsoft.com/office/drawing/2014/main" id="{49DDAD6E-CF4D-5169-1029-DD9454B2F2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967365"/>
            <a:ext cx="1359478" cy="1359478"/>
          </a:xfrm>
          <a:prstGeom prst="rect">
            <a:avLst/>
          </a:prstGeom>
        </p:spPr>
      </p:pic>
      <p:sp>
        <p:nvSpPr>
          <p:cNvPr id="33" name="テキスト ボックス 32">
            <a:extLst>
              <a:ext uri="{FF2B5EF4-FFF2-40B4-BE49-F238E27FC236}">
                <a16:creationId xmlns:a16="http://schemas.microsoft.com/office/drawing/2014/main" id="{94CC51F4-864E-EAD5-5165-6BE695FD1208}"/>
              </a:ext>
            </a:extLst>
          </p:cNvPr>
          <p:cNvSpPr txBox="1"/>
          <p:nvPr/>
        </p:nvSpPr>
        <p:spPr>
          <a:xfrm>
            <a:off x="1514168" y="4135116"/>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行動</a:t>
            </a:r>
          </a:p>
        </p:txBody>
      </p:sp>
      <p:sp>
        <p:nvSpPr>
          <p:cNvPr id="34" name="テキスト ボックス 33">
            <a:extLst>
              <a:ext uri="{FF2B5EF4-FFF2-40B4-BE49-F238E27FC236}">
                <a16:creationId xmlns:a16="http://schemas.microsoft.com/office/drawing/2014/main" id="{8B49F800-C1A0-03CB-A413-6D8468F32019}"/>
              </a:ext>
            </a:extLst>
          </p:cNvPr>
          <p:cNvSpPr txBox="1"/>
          <p:nvPr/>
        </p:nvSpPr>
        <p:spPr>
          <a:xfrm>
            <a:off x="1514168" y="5038027"/>
            <a:ext cx="1227846" cy="338554"/>
          </a:xfrm>
          <a:prstGeom prst="rect">
            <a:avLst/>
          </a:prstGeom>
          <a:noFill/>
        </p:spPr>
        <p:txBody>
          <a:bodyPr wrap="square" lIns="0" rIns="0" rtlCol="0">
            <a:spAutoFit/>
          </a:bodyPr>
          <a:lstStyle/>
          <a:p>
            <a:r>
              <a:rPr kumimoji="1" lang="ja-JP" altLang="en-US" sz="1600" b="1" dirty="0">
                <a:solidFill>
                  <a:srgbClr val="161E2D"/>
                </a:solidFill>
                <a:latin typeface="Amazon Ember Display"/>
                <a:ea typeface="メイリオ"/>
              </a:rPr>
              <a:t>リソース</a:t>
            </a:r>
          </a:p>
        </p:txBody>
      </p:sp>
      <p:sp>
        <p:nvSpPr>
          <p:cNvPr id="5" name="矢印: 上 4">
            <a:extLst>
              <a:ext uri="{FF2B5EF4-FFF2-40B4-BE49-F238E27FC236}">
                <a16:creationId xmlns:a16="http://schemas.microsoft.com/office/drawing/2014/main" id="{294E4BC4-F35F-2A82-D1E3-1AC8BF7909D2}"/>
              </a:ext>
            </a:extLst>
          </p:cNvPr>
          <p:cNvSpPr/>
          <p:nvPr/>
        </p:nvSpPr>
        <p:spPr>
          <a:xfrm rot="5400000">
            <a:off x="6844825" y="-1153024"/>
            <a:ext cx="544555" cy="9479872"/>
          </a:xfrm>
          <a:prstGeom prst="upArrow">
            <a:avLst/>
          </a:prstGeom>
          <a:solidFill>
            <a:schemeClr val="accent5">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6" name="テキスト ボックス 5">
            <a:extLst>
              <a:ext uri="{FF2B5EF4-FFF2-40B4-BE49-F238E27FC236}">
                <a16:creationId xmlns:a16="http://schemas.microsoft.com/office/drawing/2014/main" id="{0CD369E8-EC17-84F6-0775-1CD87E20C9F8}"/>
              </a:ext>
            </a:extLst>
          </p:cNvPr>
          <p:cNvSpPr txBox="1"/>
          <p:nvPr/>
        </p:nvSpPr>
        <p:spPr>
          <a:xfrm>
            <a:off x="2915472" y="3085873"/>
            <a:ext cx="1227846"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初期状態</a:t>
            </a:r>
          </a:p>
        </p:txBody>
      </p:sp>
      <p:sp>
        <p:nvSpPr>
          <p:cNvPr id="7" name="テキスト ボックス 6">
            <a:extLst>
              <a:ext uri="{FF2B5EF4-FFF2-40B4-BE49-F238E27FC236}">
                <a16:creationId xmlns:a16="http://schemas.microsoft.com/office/drawing/2014/main" id="{7439487A-30A2-AE91-3192-93D9F8DD1719}"/>
              </a:ext>
            </a:extLst>
          </p:cNvPr>
          <p:cNvSpPr txBox="1"/>
          <p:nvPr/>
        </p:nvSpPr>
        <p:spPr>
          <a:xfrm>
            <a:off x="10485438" y="3063876"/>
            <a:ext cx="1552304" cy="338554"/>
          </a:xfrm>
          <a:prstGeom prst="rect">
            <a:avLst/>
          </a:prstGeom>
          <a:noFill/>
        </p:spPr>
        <p:txBody>
          <a:bodyPr wrap="square" lIns="0" rIns="0" rtlCol="0">
            <a:spAutoFit/>
          </a:bodyPr>
          <a:lstStyle/>
          <a:p>
            <a:pPr algn="ctr"/>
            <a:r>
              <a:rPr kumimoji="1" lang="ja-JP" altLang="en-US" sz="1600" b="1" dirty="0">
                <a:solidFill>
                  <a:srgbClr val="161E2D"/>
                </a:solidFill>
                <a:latin typeface="Amazon Ember Display"/>
                <a:ea typeface="メイリオ"/>
              </a:rPr>
              <a:t>目的達成</a:t>
            </a:r>
          </a:p>
        </p:txBody>
      </p:sp>
      <p:sp>
        <p:nvSpPr>
          <p:cNvPr id="8" name="四角形: 角を丸くする 7">
            <a:extLst>
              <a:ext uri="{FF2B5EF4-FFF2-40B4-BE49-F238E27FC236}">
                <a16:creationId xmlns:a16="http://schemas.microsoft.com/office/drawing/2014/main" id="{19355602-D796-72DE-FD34-A8354543DA64}"/>
              </a:ext>
            </a:extLst>
          </p:cNvPr>
          <p:cNvSpPr/>
          <p:nvPr/>
        </p:nvSpPr>
        <p:spPr>
          <a:xfrm>
            <a:off x="10246315" y="3848020"/>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英語で会議ができる</a:t>
            </a:r>
          </a:p>
        </p:txBody>
      </p:sp>
      <p:sp>
        <p:nvSpPr>
          <p:cNvPr id="9" name="四角形: 角を丸くする 8">
            <a:extLst>
              <a:ext uri="{FF2B5EF4-FFF2-40B4-BE49-F238E27FC236}">
                <a16:creationId xmlns:a16="http://schemas.microsoft.com/office/drawing/2014/main" id="{F5954A96-E7E6-8955-DC51-AEEA7140FEAB}"/>
              </a:ext>
            </a:extLst>
          </p:cNvPr>
          <p:cNvSpPr/>
          <p:nvPr/>
        </p:nvSpPr>
        <p:spPr>
          <a:xfrm>
            <a:off x="8491094" y="3848020"/>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上司同席で</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一部担当</a:t>
            </a:r>
          </a:p>
        </p:txBody>
      </p:sp>
      <p:sp>
        <p:nvSpPr>
          <p:cNvPr id="10" name="四角形: 角を丸くする 9">
            <a:extLst>
              <a:ext uri="{FF2B5EF4-FFF2-40B4-BE49-F238E27FC236}">
                <a16:creationId xmlns:a16="http://schemas.microsoft.com/office/drawing/2014/main" id="{6305B051-E5AC-9308-7BAE-B54D73154390}"/>
              </a:ext>
            </a:extLst>
          </p:cNvPr>
          <p:cNvSpPr/>
          <p:nvPr/>
        </p:nvSpPr>
        <p:spPr>
          <a:xfrm>
            <a:off x="4993874" y="3848020"/>
            <a:ext cx="1722569" cy="84715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オンライン</a:t>
            </a:r>
            <a:br>
              <a:rPr kumimoji="1" lang="en-US" altLang="ja-JP" dirty="0">
                <a:solidFill>
                  <a:schemeClr val="tx1"/>
                </a:solidFill>
                <a:latin typeface="Amazon Ember Display" panose="020F0603020204020204" pitchFamily="34" charset="0"/>
                <a:ea typeface="メイリオ" panose="020B0604030504040204" pitchFamily="34" charset="-128"/>
              </a:rPr>
            </a:br>
            <a:r>
              <a:rPr kumimoji="1" lang="ja-JP" altLang="en-US" dirty="0">
                <a:solidFill>
                  <a:schemeClr val="tx1"/>
                </a:solidFill>
                <a:latin typeface="Amazon Ember Display" panose="020F0603020204020204" pitchFamily="34" charset="0"/>
                <a:ea typeface="メイリオ" panose="020B0604030504040204" pitchFamily="34" charset="-128"/>
              </a:rPr>
              <a:t>英会話 </a:t>
            </a:r>
            <a:r>
              <a:rPr kumimoji="1" lang="en-US" altLang="ja-JP" dirty="0">
                <a:solidFill>
                  <a:schemeClr val="tx1"/>
                </a:solidFill>
                <a:latin typeface="Amazon Ember Display" panose="020F0603020204020204" pitchFamily="34" charset="0"/>
                <a:ea typeface="メイリオ" panose="020B0604030504040204" pitchFamily="34" charset="-128"/>
              </a:rPr>
              <a:t>100 </a:t>
            </a:r>
            <a:r>
              <a:rPr kumimoji="1" lang="ja-JP" altLang="en-US" dirty="0">
                <a:solidFill>
                  <a:schemeClr val="tx1"/>
                </a:solidFill>
                <a:latin typeface="Amazon Ember Display" panose="020F0603020204020204" pitchFamily="34" charset="0"/>
                <a:ea typeface="メイリオ" panose="020B0604030504040204" pitchFamily="34" charset="-128"/>
              </a:rPr>
              <a:t>日完了</a:t>
            </a:r>
          </a:p>
        </p:txBody>
      </p:sp>
      <p:sp>
        <p:nvSpPr>
          <p:cNvPr id="11" name="四角形: 角を丸くする 10">
            <a:extLst>
              <a:ext uri="{FF2B5EF4-FFF2-40B4-BE49-F238E27FC236}">
                <a16:creationId xmlns:a16="http://schemas.microsoft.com/office/drawing/2014/main" id="{0F8F1BBB-98D2-7925-4E09-C41FBF6A457D}"/>
              </a:ext>
            </a:extLst>
          </p:cNvPr>
          <p:cNvSpPr/>
          <p:nvPr/>
        </p:nvSpPr>
        <p:spPr>
          <a:xfrm>
            <a:off x="2429247" y="3848020"/>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Amazon Ember Display" panose="020F0603020204020204" pitchFamily="34" charset="0"/>
                <a:ea typeface="メイリオ" panose="020B0604030504040204" pitchFamily="34" charset="-128"/>
              </a:rPr>
              <a:t>TOEIC </a:t>
            </a:r>
          </a:p>
          <a:p>
            <a:pPr algn="ctr"/>
            <a:r>
              <a:rPr kumimoji="1" lang="ja-JP" altLang="en-US" dirty="0">
                <a:solidFill>
                  <a:schemeClr val="tx1"/>
                </a:solidFill>
                <a:latin typeface="Amazon Ember Display" panose="020F0603020204020204" pitchFamily="34" charset="0"/>
                <a:ea typeface="メイリオ" panose="020B0604030504040204" pitchFamily="34" charset="-128"/>
              </a:rPr>
              <a:t>スコア不明</a:t>
            </a:r>
          </a:p>
        </p:txBody>
      </p:sp>
      <p:sp>
        <p:nvSpPr>
          <p:cNvPr id="12" name="四角形: 角を丸くする 11">
            <a:extLst>
              <a:ext uri="{FF2B5EF4-FFF2-40B4-BE49-F238E27FC236}">
                <a16:creationId xmlns:a16="http://schemas.microsoft.com/office/drawing/2014/main" id="{6B35AE8D-0FE2-B6CE-B973-A3F4E71BF486}"/>
              </a:ext>
            </a:extLst>
          </p:cNvPr>
          <p:cNvSpPr/>
          <p:nvPr/>
        </p:nvSpPr>
        <p:spPr>
          <a:xfrm>
            <a:off x="3692217" y="3848020"/>
            <a:ext cx="1642690" cy="84715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a:t>
            </a:r>
          </a:p>
        </p:txBody>
      </p:sp>
      <p:sp>
        <p:nvSpPr>
          <p:cNvPr id="13" name="四角形: 角を丸くする 12">
            <a:extLst>
              <a:ext uri="{FF2B5EF4-FFF2-40B4-BE49-F238E27FC236}">
                <a16:creationId xmlns:a16="http://schemas.microsoft.com/office/drawing/2014/main" id="{A20F3475-8995-398C-9A88-1BB1034DB249}"/>
              </a:ext>
            </a:extLst>
          </p:cNvPr>
          <p:cNvSpPr/>
          <p:nvPr/>
        </p:nvSpPr>
        <p:spPr>
          <a:xfrm>
            <a:off x="4993874" y="4834913"/>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月 </a:t>
            </a:r>
            <a:r>
              <a:rPr kumimoji="1" lang="en-US" altLang="ja-JP" dirty="0">
                <a:solidFill>
                  <a:schemeClr val="tx1"/>
                </a:solidFill>
                <a:latin typeface="Amazon Ember Display" panose="020F0603020204020204" pitchFamily="34" charset="0"/>
                <a:ea typeface="メイリオ" panose="020B0604030504040204" pitchFamily="34" charset="-128"/>
              </a:rPr>
              <a:t>N </a:t>
            </a:r>
            <a:r>
              <a:rPr kumimoji="1" lang="ja-JP" altLang="en-US" dirty="0">
                <a:solidFill>
                  <a:schemeClr val="tx1"/>
                </a:solidFill>
                <a:latin typeface="Amazon Ember Display" panose="020F0603020204020204" pitchFamily="34" charset="0"/>
                <a:ea typeface="メイリオ" panose="020B0604030504040204" pitchFamily="34" charset="-128"/>
              </a:rPr>
              <a:t>円→</a:t>
            </a:r>
            <a:r>
              <a:rPr kumimoji="1" lang="en-US" altLang="ja-JP" b="1" dirty="0">
                <a:solidFill>
                  <a:schemeClr val="accent5"/>
                </a:solidFill>
                <a:latin typeface="Amazon Ember Display" panose="020F0603020204020204" pitchFamily="34" charset="0"/>
                <a:ea typeface="メイリオ" panose="020B0604030504040204" pitchFamily="34" charset="-128"/>
              </a:rPr>
              <a:t>X</a:t>
            </a:r>
            <a:r>
              <a:rPr kumimoji="1" lang="ja-JP" altLang="en-US" b="1" dirty="0">
                <a:solidFill>
                  <a:schemeClr val="accent5"/>
                </a:solidFill>
                <a:latin typeface="Amazon Ember Display" panose="020F0603020204020204" pitchFamily="34" charset="0"/>
                <a:ea typeface="メイリオ" panose="020B0604030504040204" pitchFamily="34" charset="-128"/>
              </a:rPr>
              <a:t>円</a:t>
            </a:r>
            <a:endParaRPr kumimoji="1" lang="en-US" altLang="ja-JP" b="1" dirty="0">
              <a:solidFill>
                <a:schemeClr val="accent5"/>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M </a:t>
            </a:r>
            <a:r>
              <a:rPr kumimoji="1" lang="ja-JP" altLang="en-US" dirty="0">
                <a:solidFill>
                  <a:schemeClr val="tx1"/>
                </a:solidFill>
                <a:latin typeface="Amazon Ember Display" panose="020F0603020204020204" pitchFamily="34" charset="0"/>
                <a:ea typeface="メイリオ" panose="020B0604030504040204" pitchFamily="34" charset="-128"/>
              </a:rPr>
              <a:t>分 </a:t>
            </a:r>
            <a:r>
              <a:rPr kumimoji="1" lang="en-US" altLang="ja-JP" dirty="0">
                <a:solidFill>
                  <a:schemeClr val="tx1"/>
                </a:solidFill>
                <a:latin typeface="Amazon Ember Display" panose="020F0603020204020204" pitchFamily="34" charset="0"/>
                <a:ea typeface="メイリオ" panose="020B0604030504040204" pitchFamily="34" charset="-128"/>
              </a:rPr>
              <a:t>/ </a:t>
            </a:r>
            <a:r>
              <a:rPr kumimoji="1" lang="ja-JP" altLang="en-US" dirty="0">
                <a:solidFill>
                  <a:schemeClr val="tx1"/>
                </a:solidFill>
                <a:latin typeface="Amazon Ember Display" panose="020F0603020204020204" pitchFamily="34" charset="0"/>
                <a:ea typeface="メイリオ" panose="020B0604030504040204" pitchFamily="34" charset="-128"/>
              </a:rPr>
              <a:t>回</a:t>
            </a:r>
          </a:p>
        </p:txBody>
      </p:sp>
      <p:sp>
        <p:nvSpPr>
          <p:cNvPr id="14" name="四角形: 角を丸くする 13">
            <a:extLst>
              <a:ext uri="{FF2B5EF4-FFF2-40B4-BE49-F238E27FC236}">
                <a16:creationId xmlns:a16="http://schemas.microsoft.com/office/drawing/2014/main" id="{C27163DA-8E9B-6C99-3518-FAC6AF355682}"/>
              </a:ext>
            </a:extLst>
          </p:cNvPr>
          <p:cNvSpPr/>
          <p:nvPr/>
        </p:nvSpPr>
        <p:spPr>
          <a:xfrm>
            <a:off x="8451154" y="4834913"/>
            <a:ext cx="1722569"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事前準備 </a:t>
            </a:r>
            <a:endParaRPr kumimoji="1" lang="en-US" altLang="ja-JP"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時間</a:t>
            </a:r>
          </a:p>
        </p:txBody>
      </p:sp>
      <p:sp>
        <p:nvSpPr>
          <p:cNvPr id="15" name="四角形: 角を丸くする 14">
            <a:extLst>
              <a:ext uri="{FF2B5EF4-FFF2-40B4-BE49-F238E27FC236}">
                <a16:creationId xmlns:a16="http://schemas.microsoft.com/office/drawing/2014/main" id="{81F80C54-C647-DAFF-823F-79358067604C}"/>
              </a:ext>
            </a:extLst>
          </p:cNvPr>
          <p:cNvSpPr/>
          <p:nvPr/>
        </p:nvSpPr>
        <p:spPr>
          <a:xfrm>
            <a:off x="6782423" y="3848020"/>
            <a:ext cx="1642690" cy="8471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solidFill>
                <a:latin typeface="Amazon Ember Display" panose="020F0603020204020204" pitchFamily="34" charset="0"/>
                <a:ea typeface="メイリオ" panose="020B0604030504040204" pitchFamily="34" charset="-128"/>
              </a:rPr>
              <a:t>打合せ相手と事前に </a:t>
            </a:r>
            <a:r>
              <a:rPr kumimoji="1" lang="en-US" altLang="ja-JP" b="1" dirty="0">
                <a:solidFill>
                  <a:schemeClr val="accent5"/>
                </a:solidFill>
                <a:latin typeface="Amazon Ember Display" panose="020F0603020204020204" pitchFamily="34" charset="0"/>
                <a:ea typeface="メイリオ" panose="020B0604030504040204" pitchFamily="34" charset="-128"/>
              </a:rPr>
              <a:t>1on1</a:t>
            </a:r>
            <a:endParaRPr kumimoji="1" lang="ja-JP" altLang="en-US" b="1" dirty="0">
              <a:solidFill>
                <a:schemeClr val="accent5"/>
              </a:solidFill>
              <a:latin typeface="Amazon Ember Display" panose="020F0603020204020204" pitchFamily="34" charset="0"/>
              <a:ea typeface="メイリオ" panose="020B0604030504040204" pitchFamily="34" charset="-128"/>
            </a:endParaRPr>
          </a:p>
        </p:txBody>
      </p:sp>
      <p:pic>
        <p:nvPicPr>
          <p:cNvPr id="16" name="グラフィックス 15" descr="右向き指示マーク 単色塗りつぶし">
            <a:extLst>
              <a:ext uri="{FF2B5EF4-FFF2-40B4-BE49-F238E27FC236}">
                <a16:creationId xmlns:a16="http://schemas.microsoft.com/office/drawing/2014/main" id="{35A19961-ADEB-A13D-6061-AAEE4F023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778666">
            <a:off x="7459282" y="4447502"/>
            <a:ext cx="729874" cy="729874"/>
          </a:xfrm>
          <a:prstGeom prst="rect">
            <a:avLst/>
          </a:prstGeom>
        </p:spPr>
      </p:pic>
      <p:pic>
        <p:nvPicPr>
          <p:cNvPr id="17" name="グラフィックス 16" descr="右向き指示マーク 単色塗りつぶし">
            <a:extLst>
              <a:ext uri="{FF2B5EF4-FFF2-40B4-BE49-F238E27FC236}">
                <a16:creationId xmlns:a16="http://schemas.microsoft.com/office/drawing/2014/main" id="{3A9DF4F3-5E34-05E8-5BAE-378BA3FC01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778666">
            <a:off x="6351506" y="5330959"/>
            <a:ext cx="729874" cy="729874"/>
          </a:xfrm>
          <a:prstGeom prst="rect">
            <a:avLst/>
          </a:prstGeom>
        </p:spPr>
      </p:pic>
      <p:pic>
        <p:nvPicPr>
          <p:cNvPr id="19" name="グラフィックス 18" descr="右向き指示マーク 単色塗りつぶし">
            <a:extLst>
              <a:ext uri="{FF2B5EF4-FFF2-40B4-BE49-F238E27FC236}">
                <a16:creationId xmlns:a16="http://schemas.microsoft.com/office/drawing/2014/main" id="{EAF3FF8E-20EA-AA40-362E-9BE0AD2796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778666">
            <a:off x="6351506" y="4379147"/>
            <a:ext cx="729874" cy="729874"/>
          </a:xfrm>
          <a:prstGeom prst="rect">
            <a:avLst/>
          </a:prstGeom>
        </p:spPr>
      </p:pic>
      <p:sp>
        <p:nvSpPr>
          <p:cNvPr id="20" name="テキスト ボックス 19">
            <a:extLst>
              <a:ext uri="{FF2B5EF4-FFF2-40B4-BE49-F238E27FC236}">
                <a16:creationId xmlns:a16="http://schemas.microsoft.com/office/drawing/2014/main" id="{A7BB6B69-5082-2710-07BE-74A3E72BDCAA}"/>
              </a:ext>
            </a:extLst>
          </p:cNvPr>
          <p:cNvSpPr txBox="1"/>
          <p:nvPr/>
        </p:nvSpPr>
        <p:spPr>
          <a:xfrm>
            <a:off x="7541458" y="5821806"/>
            <a:ext cx="3215947" cy="830997"/>
          </a:xfrm>
          <a:prstGeom prst="rect">
            <a:avLst/>
          </a:prstGeom>
          <a:noFill/>
        </p:spPr>
        <p:txBody>
          <a:bodyPr wrap="square" lIns="0" rIns="0" rtlCol="0">
            <a:spAutoFit/>
          </a:bodyPr>
          <a:lstStyle/>
          <a:p>
            <a:r>
              <a:rPr kumimoji="1" lang="ja-JP" altLang="en-US" sz="1600" dirty="0">
                <a:solidFill>
                  <a:srgbClr val="161E2D"/>
                </a:solidFill>
                <a:latin typeface="Amazon Ember Display"/>
                <a:ea typeface="メイリオ"/>
              </a:rPr>
              <a:t>顧客はいろいろなオンライン英会話に関心があり、</a:t>
            </a:r>
            <a:r>
              <a:rPr kumimoji="1" lang="en-US" altLang="ja-JP" sz="1600" dirty="0">
                <a:solidFill>
                  <a:srgbClr val="161E2D"/>
                </a:solidFill>
                <a:latin typeface="Amazon Ember Display"/>
                <a:ea typeface="メイリオ"/>
              </a:rPr>
              <a:t>80% </a:t>
            </a:r>
            <a:r>
              <a:rPr kumimoji="1" lang="ja-JP" altLang="en-US" sz="1600" dirty="0">
                <a:solidFill>
                  <a:srgbClr val="161E2D"/>
                </a:solidFill>
                <a:latin typeface="Amazon Ember Display"/>
                <a:ea typeface="メイリオ"/>
              </a:rPr>
              <a:t>からトライアルの意思表示があった</a:t>
            </a:r>
          </a:p>
        </p:txBody>
      </p:sp>
      <p:cxnSp>
        <p:nvCxnSpPr>
          <p:cNvPr id="25" name="直線矢印コネクタ 24">
            <a:extLst>
              <a:ext uri="{FF2B5EF4-FFF2-40B4-BE49-F238E27FC236}">
                <a16:creationId xmlns:a16="http://schemas.microsoft.com/office/drawing/2014/main" id="{7BC68266-0D42-83BA-4A33-0337C89EA2DA}"/>
              </a:ext>
            </a:extLst>
          </p:cNvPr>
          <p:cNvCxnSpPr/>
          <p:nvPr/>
        </p:nvCxnSpPr>
        <p:spPr>
          <a:xfrm flipH="1" flipV="1">
            <a:off x="6872968" y="4834913"/>
            <a:ext cx="870857" cy="86098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03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B462E-4DA3-1FC0-9294-2E5BD65C6213}"/>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18B467-B11C-CA68-FF73-1635ECB438AA}"/>
              </a:ext>
            </a:extLst>
          </p:cNvPr>
          <p:cNvSpPr>
            <a:spLocks noGrp="1"/>
          </p:cNvSpPr>
          <p:nvPr>
            <p:ph type="sldNum" sz="quarter" idx="13"/>
          </p:nvPr>
        </p:nvSpPr>
        <p:spPr/>
        <p:txBody>
          <a:bodyPr/>
          <a:lstStyle/>
          <a:p>
            <a:fld id="{EB4B8DE2-A4E8-46E4-8BBF-D75455EFF32C}" type="slidenum">
              <a:rPr lang="en-US" smtClean="0"/>
              <a:pPr/>
              <a:t>25</a:t>
            </a:fld>
            <a:endParaRPr lang="en-US" dirty="0"/>
          </a:p>
        </p:txBody>
      </p:sp>
      <p:sp>
        <p:nvSpPr>
          <p:cNvPr id="5" name="タイトル 4">
            <a:extLst>
              <a:ext uri="{FF2B5EF4-FFF2-40B4-BE49-F238E27FC236}">
                <a16:creationId xmlns:a16="http://schemas.microsoft.com/office/drawing/2014/main" id="{13CEF1A0-8FA5-49C6-D736-052400ED4EBB}"/>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A04DA7E6-2507-F0D1-9848-BF71C03809D5}"/>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b="1" dirty="0">
                <a:solidFill>
                  <a:schemeClr val="accent5"/>
                </a:solidFill>
              </a:rPr>
              <a:t>Define : </a:t>
            </a:r>
            <a:r>
              <a:rPr lang="ja-JP" altLang="en-US" b="1" dirty="0">
                <a:solidFill>
                  <a:schemeClr val="accent5"/>
                </a:solidFill>
              </a:rPr>
              <a:t>課題と機会は何か </a:t>
            </a:r>
            <a:r>
              <a:rPr lang="en-US" altLang="ja-JP" b="1" dirty="0">
                <a:solidFill>
                  <a:schemeClr val="accent5"/>
                </a:solidFill>
              </a:rPr>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337284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52DE4-D9D6-3594-0943-97CE9A19F10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1357FD0-4BD4-AAFD-69DB-42D5DC8024E2}"/>
              </a:ext>
            </a:extLst>
          </p:cNvPr>
          <p:cNvSpPr>
            <a:spLocks noGrp="1"/>
          </p:cNvSpPr>
          <p:nvPr>
            <p:ph type="sldNum" sz="quarter" idx="12"/>
          </p:nvPr>
        </p:nvSpPr>
        <p:spPr/>
        <p:txBody>
          <a:bodyPr/>
          <a:lstStyle/>
          <a:p>
            <a:fld id="{EB4B8DE2-A4E8-46E4-8BBF-D75455EFF32C}" type="slidenum">
              <a:rPr lang="en-US" smtClean="0"/>
              <a:pPr/>
              <a:t>26</a:t>
            </a:fld>
            <a:endParaRPr lang="en-US" dirty="0"/>
          </a:p>
        </p:txBody>
      </p:sp>
      <p:sp>
        <p:nvSpPr>
          <p:cNvPr id="6" name="タイトル 5">
            <a:extLst>
              <a:ext uri="{FF2B5EF4-FFF2-40B4-BE49-F238E27FC236}">
                <a16:creationId xmlns:a16="http://schemas.microsoft.com/office/drawing/2014/main" id="{AA664A63-1904-0758-90B9-ACC75FC4685B}"/>
              </a:ext>
            </a:extLst>
          </p:cNvPr>
          <p:cNvSpPr>
            <a:spLocks noGrp="1"/>
          </p:cNvSpPr>
          <p:nvPr>
            <p:ph type="title"/>
          </p:nvPr>
        </p:nvSpPr>
        <p:spPr/>
        <p:txBody>
          <a:bodyPr/>
          <a:lstStyle/>
          <a:p>
            <a:r>
              <a:rPr kumimoji="1" lang="en-US" altLang="ja-JP" dirty="0"/>
              <a:t>Define : </a:t>
            </a:r>
            <a:r>
              <a:rPr kumimoji="1" lang="ja-JP" altLang="en-US" dirty="0"/>
              <a:t>新しい問いを立てる</a:t>
            </a:r>
            <a:endParaRPr lang="ja-JP" altLang="en-US" dirty="0"/>
          </a:p>
        </p:txBody>
      </p:sp>
      <p:sp>
        <p:nvSpPr>
          <p:cNvPr id="7" name="コンテンツ プレースホルダー 6">
            <a:extLst>
              <a:ext uri="{FF2B5EF4-FFF2-40B4-BE49-F238E27FC236}">
                <a16:creationId xmlns:a16="http://schemas.microsoft.com/office/drawing/2014/main" id="{3686676D-A6F2-39F7-C210-230074394585}"/>
              </a:ext>
            </a:extLst>
          </p:cNvPr>
          <p:cNvSpPr>
            <a:spLocks noGrp="1"/>
          </p:cNvSpPr>
          <p:nvPr>
            <p:ph sz="quarter" idx="13"/>
          </p:nvPr>
        </p:nvSpPr>
        <p:spPr>
          <a:xfrm>
            <a:off x="407988" y="1376363"/>
            <a:ext cx="11449050" cy="3985706"/>
          </a:xfrm>
        </p:spPr>
        <p:txBody>
          <a:bodyPr/>
          <a:lstStyle/>
          <a:p>
            <a:pPr marL="0" marR="0" lvl="0" indent="0" algn="l" defTabSz="914400"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「なぜ</a:t>
            </a:r>
            <a:r>
              <a:rPr kumimoji="0" lang="ja-JP" altLang="en-US"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〇〇せずに□□ができないのか</a:t>
            </a:r>
            <a:r>
              <a:rPr kumimoji="0" lang="en-US" altLang="ja-JP" sz="3600" b="1" i="0" u="none" strike="noStrike" kern="1200" cap="none" spc="0" normalizeH="0" baseline="0" noProof="0" dirty="0">
                <a:ln>
                  <a:noFill/>
                </a:ln>
                <a:solidFill>
                  <a:srgbClr val="FF693C"/>
                </a:solidFill>
                <a:effectLst/>
                <a:uLnTx/>
                <a:uFillTx/>
                <a:latin typeface="メイリオ" panose="020B0604030504040204" pitchFamily="50" charset="-128"/>
                <a:ea typeface="メイリオ" panose="020B0604030504040204" pitchFamily="50" charset="-128"/>
                <a:cs typeface="+mn-cs"/>
              </a:rPr>
              <a:t>? </a:t>
            </a:r>
            <a:r>
              <a:rPr kumimoji="0" lang="ja-JP" altLang="en-US"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rPr>
              <a:t>」</a:t>
            </a:r>
            <a:endParaRPr kumimoji="0" lang="en-US" altLang="ja-JP" sz="3600" b="1" i="0" u="none" strike="noStrike" kern="1200" cap="none" spc="0" normalizeH="0" baseline="0" noProof="0" dirty="0">
              <a:ln>
                <a:noFill/>
              </a:ln>
              <a:solidFill>
                <a:srgbClr val="FF693C"/>
              </a:solidFill>
              <a:effectLst/>
              <a:uLnTx/>
              <a:uFillTx/>
              <a:latin typeface="Amazon Ember Display" panose="020F0603020204020204" pitchFamily="34" charset="0"/>
              <a:ea typeface="メイリオ" panose="020B0604030504040204" pitchFamily="34" charset="-128"/>
              <a:cs typeface="+mn-cs"/>
            </a:endParaRPr>
          </a:p>
          <a:p>
            <a:pPr marL="342900" marR="0" lvl="0" indent="-342900" algn="l" defTabSz="914400"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ja-JP" altLang="en-US" sz="2400" b="1"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より最適</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トレードオフを発生させずに目的が達成できるべきではないのか</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b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b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例 </a:t>
            </a:r>
            <a:r>
              <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 </a:t>
            </a:r>
            <a:r>
              <a:rPr kumimoji="0" lang="ja-JP" altLang="en-US"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rPr>
              <a:t>服の傷みなしにきれいに漂白、開発知識がなくても業務アプリが作れる等</a:t>
            </a:r>
            <a:endParaRPr kumimoji="0" lang="en-US" altLang="ja-JP" sz="2400" b="0" i="0" u="none" strike="noStrike" kern="1200" cap="none" spc="0" normalizeH="0" baseline="0" noProof="0" dirty="0">
              <a:ln>
                <a:noFill/>
              </a:ln>
              <a:solidFill>
                <a:srgbClr val="161D26"/>
              </a:solidFill>
              <a:effectLst/>
              <a:uLnTx/>
              <a:uFillTx/>
              <a:latin typeface="Amazon Ember Display" panose="020F0603020204020204" pitchFamily="34" charset="0"/>
              <a:ea typeface="メイリオ" panose="020B0604030504040204" pitchFamily="34" charset="-128"/>
              <a:cs typeface="+mn-cs"/>
            </a:endParaRPr>
          </a:p>
          <a:p>
            <a:endParaRPr lang="en-US" altLang="ja-JP" sz="3600" b="1" dirty="0">
              <a:solidFill>
                <a:schemeClr val="accent5"/>
              </a:solidFill>
            </a:endParaRPr>
          </a:p>
          <a:p>
            <a:r>
              <a:rPr lang="ja-JP" altLang="en-US" sz="3600" b="1" dirty="0">
                <a:solidFill>
                  <a:schemeClr val="accent5"/>
                </a:solidFill>
              </a:rPr>
              <a:t>「なぜ○○と○○は同時にできないのか</a:t>
            </a:r>
            <a:r>
              <a:rPr lang="en-US" altLang="ja-JP" sz="3600" b="1" dirty="0">
                <a:solidFill>
                  <a:schemeClr val="accent5"/>
                </a:solidFill>
              </a:rPr>
              <a:t>?</a:t>
            </a:r>
            <a:r>
              <a:rPr lang="ja-JP" altLang="en-US" sz="3600" b="1" dirty="0">
                <a:solidFill>
                  <a:schemeClr val="accent5"/>
                </a:solidFill>
              </a:rPr>
              <a:t>」</a:t>
            </a:r>
            <a:endParaRPr lang="en-US" altLang="ja-JP" sz="3600" b="1" dirty="0">
              <a:solidFill>
                <a:schemeClr val="accent5"/>
              </a:solidFill>
            </a:endParaRPr>
          </a:p>
          <a:p>
            <a:pPr marL="342900" indent="-342900">
              <a:buFont typeface="Arial" panose="020B0604020202020204" pitchFamily="34" charset="0"/>
              <a:buChar char="•"/>
            </a:pPr>
            <a:r>
              <a:rPr lang="ja-JP" altLang="en-US" b="1" dirty="0"/>
              <a:t>より連続</a:t>
            </a:r>
            <a:r>
              <a:rPr lang="ja-JP" altLang="en-US" dirty="0"/>
              <a:t> </a:t>
            </a:r>
            <a:r>
              <a:rPr lang="en-US" altLang="ja-JP" dirty="0"/>
              <a:t>: 2 </a:t>
            </a:r>
            <a:r>
              <a:rPr lang="ja-JP" altLang="en-US" dirty="0"/>
              <a:t>つ以上の連続した行動が一度に行えるべきではないのか </a:t>
            </a:r>
            <a:r>
              <a:rPr lang="en-US" altLang="ja-JP" dirty="0"/>
              <a:t>? </a:t>
            </a:r>
            <a:br>
              <a:rPr lang="en-US" altLang="ja-JP" dirty="0"/>
            </a:br>
            <a:r>
              <a:rPr lang="ja-JP" altLang="en-US" dirty="0"/>
              <a:t>例 </a:t>
            </a:r>
            <a:r>
              <a:rPr lang="en-US" altLang="ja-JP" dirty="0"/>
              <a:t>: </a:t>
            </a:r>
            <a:r>
              <a:rPr lang="ja-JP" altLang="en-US" dirty="0"/>
              <a:t>洗濯 </a:t>
            </a:r>
            <a:r>
              <a:rPr lang="en-US" altLang="ja-JP" dirty="0"/>
              <a:t>+ </a:t>
            </a:r>
            <a:r>
              <a:rPr lang="ja-JP" altLang="en-US" dirty="0"/>
              <a:t>乾燥 </a:t>
            </a:r>
            <a:r>
              <a:rPr lang="en-US" altLang="ja-JP" dirty="0"/>
              <a:t>= </a:t>
            </a:r>
            <a:r>
              <a:rPr lang="ja-JP" altLang="en-US" dirty="0"/>
              <a:t>洗濯乾燥機、新幹線予約 </a:t>
            </a:r>
            <a:r>
              <a:rPr lang="en-US" altLang="ja-JP" dirty="0"/>
              <a:t>+ </a:t>
            </a:r>
            <a:r>
              <a:rPr lang="ja-JP" altLang="en-US" dirty="0"/>
              <a:t>ホテル予約 </a:t>
            </a:r>
            <a:r>
              <a:rPr lang="en-US" altLang="ja-JP" dirty="0"/>
              <a:t>= </a:t>
            </a:r>
            <a:r>
              <a:rPr lang="ja-JP" altLang="en-US" dirty="0"/>
              <a:t>旅パック等</a:t>
            </a:r>
            <a:endParaRPr lang="en-US" altLang="ja-JP" dirty="0"/>
          </a:p>
          <a:p>
            <a:endParaRPr lang="en-US" altLang="ja-JP" dirty="0"/>
          </a:p>
        </p:txBody>
      </p:sp>
    </p:spTree>
    <p:extLst>
      <p:ext uri="{BB962C8B-B14F-4D97-AF65-F5344CB8AC3E}">
        <p14:creationId xmlns:p14="http://schemas.microsoft.com/office/powerpoint/2010/main" val="258304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3FE56-F7E8-6629-64D7-A259902C330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57A6037-9366-9630-5AF1-6093E4EBC291}"/>
              </a:ext>
            </a:extLst>
          </p:cNvPr>
          <p:cNvSpPr>
            <a:spLocks noGrp="1"/>
          </p:cNvSpPr>
          <p:nvPr>
            <p:ph type="sldNum" sz="quarter" idx="13"/>
          </p:nvPr>
        </p:nvSpPr>
        <p:spPr/>
        <p:txBody>
          <a:bodyPr/>
          <a:lstStyle/>
          <a:p>
            <a:fld id="{EB4B8DE2-A4E8-46E4-8BBF-D75455EFF32C}" type="slidenum">
              <a:rPr lang="en-US" smtClean="0"/>
              <a:pPr/>
              <a:t>27</a:t>
            </a:fld>
            <a:endParaRPr lang="en-US" dirty="0"/>
          </a:p>
        </p:txBody>
      </p:sp>
      <p:sp>
        <p:nvSpPr>
          <p:cNvPr id="5" name="タイトル 4">
            <a:extLst>
              <a:ext uri="{FF2B5EF4-FFF2-40B4-BE49-F238E27FC236}">
                <a16:creationId xmlns:a16="http://schemas.microsoft.com/office/drawing/2014/main" id="{4E110704-F768-B14A-C97B-3B067385F451}"/>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C03BBA1B-1C45-4D81-4D50-AC3C173F10DB}"/>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b="1" dirty="0">
                <a:solidFill>
                  <a:schemeClr val="accent5"/>
                </a:solidFill>
              </a:rPr>
              <a:t>Invent : </a:t>
            </a:r>
            <a:r>
              <a:rPr lang="ja-JP" altLang="en-US" b="1" dirty="0">
                <a:solidFill>
                  <a:schemeClr val="accent5"/>
                </a:solidFill>
              </a:rPr>
              <a:t>解決策は何か </a:t>
            </a:r>
            <a:r>
              <a:rPr lang="en-US" altLang="ja-JP" b="1" dirty="0">
                <a:solidFill>
                  <a:schemeClr val="accent5"/>
                </a:solidFill>
              </a:rPr>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75477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3FB5F-679D-8037-9DD1-3E31F5E9978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BC3AF74-9E9C-7802-5783-9A03A0BD36AB}"/>
              </a:ext>
            </a:extLst>
          </p:cNvPr>
          <p:cNvSpPr>
            <a:spLocks noGrp="1"/>
          </p:cNvSpPr>
          <p:nvPr>
            <p:ph type="sldNum" sz="quarter" idx="12"/>
          </p:nvPr>
        </p:nvSpPr>
        <p:spPr/>
        <p:txBody>
          <a:bodyPr/>
          <a:lstStyle/>
          <a:p>
            <a:fld id="{EB4B8DE2-A4E8-46E4-8BBF-D75455EFF32C}" type="slidenum">
              <a:rPr lang="en-US" smtClean="0"/>
              <a:pPr/>
              <a:t>28</a:t>
            </a:fld>
            <a:endParaRPr lang="en-US" dirty="0"/>
          </a:p>
        </p:txBody>
      </p:sp>
      <p:sp>
        <p:nvSpPr>
          <p:cNvPr id="3" name="タイトル 2">
            <a:extLst>
              <a:ext uri="{FF2B5EF4-FFF2-40B4-BE49-F238E27FC236}">
                <a16:creationId xmlns:a16="http://schemas.microsoft.com/office/drawing/2014/main" id="{175428DA-8BCD-7D73-F008-82263DFE99CC}"/>
              </a:ext>
            </a:extLst>
          </p:cNvPr>
          <p:cNvSpPr>
            <a:spLocks noGrp="1"/>
          </p:cNvSpPr>
          <p:nvPr>
            <p:ph type="title"/>
          </p:nvPr>
        </p:nvSpPr>
        <p:spPr/>
        <p:txBody>
          <a:bodyPr/>
          <a:lstStyle/>
          <a:p>
            <a:r>
              <a:rPr kumimoji="1" lang="en-US" altLang="ja-JP" dirty="0"/>
              <a:t>Invent : </a:t>
            </a:r>
            <a:r>
              <a:rPr kumimoji="1" lang="ja-JP" altLang="en-US" dirty="0"/>
              <a:t>発明の実施</a:t>
            </a:r>
          </a:p>
        </p:txBody>
      </p:sp>
      <p:sp>
        <p:nvSpPr>
          <p:cNvPr id="4" name="コンテンツ プレースホルダー 3">
            <a:extLst>
              <a:ext uri="{FF2B5EF4-FFF2-40B4-BE49-F238E27FC236}">
                <a16:creationId xmlns:a16="http://schemas.microsoft.com/office/drawing/2014/main" id="{D8962303-9DDF-7760-7FD4-2AA7F86FEF6F}"/>
              </a:ext>
            </a:extLst>
          </p:cNvPr>
          <p:cNvSpPr>
            <a:spLocks noGrp="1"/>
          </p:cNvSpPr>
          <p:nvPr>
            <p:ph sz="quarter" idx="13"/>
          </p:nvPr>
        </p:nvSpPr>
        <p:spPr>
          <a:xfrm>
            <a:off x="407988" y="1376363"/>
            <a:ext cx="11449050" cy="1277273"/>
          </a:xfrm>
        </p:spPr>
        <p:txBody>
          <a:bodyPr/>
          <a:lstStyle/>
          <a:p>
            <a:r>
              <a:rPr kumimoji="1" lang="en-US" altLang="ja-JP" dirty="0"/>
              <a:t>[</a:t>
            </a:r>
            <a:r>
              <a:rPr kumimoji="1" lang="ja-JP" altLang="en-US" dirty="0"/>
              <a:t>🤖 ペアワーク</a:t>
            </a:r>
            <a:r>
              <a:rPr kumimoji="1" lang="en-US" altLang="ja-JP" dirty="0"/>
              <a:t>] </a:t>
            </a:r>
          </a:p>
          <a:p>
            <a:r>
              <a:rPr lang="ja-JP" altLang="en-US" dirty="0"/>
              <a:t>ペアで問いに対する発明をします。ペアで「○○として」に指定する人、「問い」に指定する問いを分担し、生成 </a:t>
            </a:r>
            <a:r>
              <a:rPr lang="en-US" altLang="ja-JP" dirty="0"/>
              <a:t>AI </a:t>
            </a:r>
            <a:r>
              <a:rPr lang="ja-JP" altLang="en-US" dirty="0"/>
              <a:t>で発明を行ってください。</a:t>
            </a:r>
            <a:endParaRPr lang="en-US" altLang="ja-JP" dirty="0"/>
          </a:p>
        </p:txBody>
      </p:sp>
      <p:pic>
        <p:nvPicPr>
          <p:cNvPr id="8" name="グラフィックス 7" descr="とんがり帽子 枠線">
            <a:extLst>
              <a:ext uri="{FF2B5EF4-FFF2-40B4-BE49-F238E27FC236}">
                <a16:creationId xmlns:a16="http://schemas.microsoft.com/office/drawing/2014/main" id="{031DF93B-3F2D-8E8D-6F90-6C0CBA2264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88" y="2705142"/>
            <a:ext cx="740328" cy="740328"/>
          </a:xfrm>
          <a:prstGeom prst="rect">
            <a:avLst/>
          </a:prstGeom>
        </p:spPr>
      </p:pic>
      <p:pic>
        <p:nvPicPr>
          <p:cNvPr id="9" name="グラフィックス 8" descr="とんがり帽子 枠線">
            <a:extLst>
              <a:ext uri="{FF2B5EF4-FFF2-40B4-BE49-F238E27FC236}">
                <a16:creationId xmlns:a16="http://schemas.microsoft.com/office/drawing/2014/main" id="{4DB20EBB-F734-0CD3-7721-470DCC8368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988" y="3555430"/>
            <a:ext cx="740328" cy="740328"/>
          </a:xfrm>
          <a:prstGeom prst="rect">
            <a:avLst/>
          </a:prstGeom>
        </p:spPr>
      </p:pic>
      <p:pic>
        <p:nvPicPr>
          <p:cNvPr id="10" name="グラフィックス 9" descr="とんがり帽子 枠線">
            <a:extLst>
              <a:ext uri="{FF2B5EF4-FFF2-40B4-BE49-F238E27FC236}">
                <a16:creationId xmlns:a16="http://schemas.microsoft.com/office/drawing/2014/main" id="{4C1FEB0D-9E09-F8BD-1FD6-E43A4388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988" y="4423136"/>
            <a:ext cx="740328" cy="740328"/>
          </a:xfrm>
          <a:prstGeom prst="rect">
            <a:avLst/>
          </a:prstGeom>
        </p:spPr>
      </p:pic>
      <p:pic>
        <p:nvPicPr>
          <p:cNvPr id="13" name="グラフィックス 12" descr="とんがり帽子 枠線">
            <a:extLst>
              <a:ext uri="{FF2B5EF4-FFF2-40B4-BE49-F238E27FC236}">
                <a16:creationId xmlns:a16="http://schemas.microsoft.com/office/drawing/2014/main" id="{D0986365-4F85-5182-0F0C-AF7FB00278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7988" y="5290842"/>
            <a:ext cx="740328" cy="740328"/>
          </a:xfrm>
          <a:prstGeom prst="rect">
            <a:avLst/>
          </a:prstGeom>
        </p:spPr>
      </p:pic>
      <p:sp>
        <p:nvSpPr>
          <p:cNvPr id="14" name="テキスト ボックス 13">
            <a:extLst>
              <a:ext uri="{FF2B5EF4-FFF2-40B4-BE49-F238E27FC236}">
                <a16:creationId xmlns:a16="http://schemas.microsoft.com/office/drawing/2014/main" id="{CA5EEA48-B1C8-5FB1-5648-7D5355DC9DB8}"/>
              </a:ext>
            </a:extLst>
          </p:cNvPr>
          <p:cNvSpPr txBox="1"/>
          <p:nvPr/>
        </p:nvSpPr>
        <p:spPr>
          <a:xfrm>
            <a:off x="1379710" y="2705142"/>
            <a:ext cx="1038896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A. </a:t>
            </a:r>
            <a:r>
              <a:rPr kumimoji="1" lang="ja-JP" altLang="en-US" sz="2400" dirty="0">
                <a:latin typeface="Amazon Ember Display" panose="020F0603020204020204" pitchFamily="34" charset="0"/>
                <a:ea typeface="メイリオ" panose="020B0604030504040204" pitchFamily="34" charset="-128"/>
              </a:rPr>
              <a:t>友人・家族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感情的な第三者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お母さん、お父さん、お姉さん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5" name="テキスト ボックス 14">
            <a:extLst>
              <a:ext uri="{FF2B5EF4-FFF2-40B4-BE49-F238E27FC236}">
                <a16:creationId xmlns:a16="http://schemas.microsoft.com/office/drawing/2014/main" id="{985424BB-3FC9-A2E4-5A09-DC92836BD3FE}"/>
              </a:ext>
            </a:extLst>
          </p:cNvPr>
          <p:cNvSpPr txBox="1"/>
          <p:nvPr/>
        </p:nvSpPr>
        <p:spPr>
          <a:xfrm>
            <a:off x="1379711" y="3510096"/>
            <a:ext cx="9831898"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B.</a:t>
            </a:r>
            <a:r>
              <a:rPr kumimoji="1" lang="ja-JP" altLang="en-US" sz="2400" dirty="0">
                <a:latin typeface="Amazon Ember Display" panose="020F0603020204020204" pitchFamily="34" charset="0"/>
                <a:ea typeface="メイリオ" panose="020B0604030504040204" pitchFamily="34" charset="-128"/>
              </a:rPr>
              <a:t> コンサルタント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理性的な第三者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マッキンゼーの、アクセンチュアの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16" name="テキスト ボックス 15">
            <a:extLst>
              <a:ext uri="{FF2B5EF4-FFF2-40B4-BE49-F238E27FC236}">
                <a16:creationId xmlns:a16="http://schemas.microsoft.com/office/drawing/2014/main" id="{781E7E1D-3B53-E06D-1A7C-CC413ECA3DA4}"/>
              </a:ext>
            </a:extLst>
          </p:cNvPr>
          <p:cNvSpPr txBox="1"/>
          <p:nvPr/>
        </p:nvSpPr>
        <p:spPr>
          <a:xfrm>
            <a:off x="1379710" y="4377802"/>
            <a:ext cx="9831899"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C. </a:t>
            </a:r>
            <a:r>
              <a:rPr kumimoji="1" lang="ja-JP" altLang="en-US" sz="2400" dirty="0">
                <a:latin typeface="Amazon Ember Display" panose="020F0603020204020204" pitchFamily="34" charset="0"/>
                <a:ea typeface="メイリオ" panose="020B0604030504040204" pitchFamily="34" charset="-128"/>
              </a:rPr>
              <a:t>子供・若手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無垢な第三者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latin typeface="Amazon Ember Display" panose="020F0603020204020204" pitchFamily="34" charset="0"/>
                <a:ea typeface="メイリオ" panose="020B0604030504040204" pitchFamily="34" charset="-128"/>
              </a:rPr>
              <a:t>小学生、新入社員、</a:t>
            </a:r>
            <a:r>
              <a:rPr kumimoji="1" lang="en-US" altLang="ja-JP" sz="2400" b="1" dirty="0" err="1">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3" name="テキスト ボックス 22">
            <a:extLst>
              <a:ext uri="{FF2B5EF4-FFF2-40B4-BE49-F238E27FC236}">
                <a16:creationId xmlns:a16="http://schemas.microsoft.com/office/drawing/2014/main" id="{2A6847AC-5744-2D93-D3E9-CDA8DDE49F47}"/>
              </a:ext>
            </a:extLst>
          </p:cNvPr>
          <p:cNvSpPr txBox="1"/>
          <p:nvPr/>
        </p:nvSpPr>
        <p:spPr>
          <a:xfrm>
            <a:off x="1379710" y="5245508"/>
            <a:ext cx="5968147" cy="830997"/>
          </a:xfrm>
          <a:prstGeom prst="rect">
            <a:avLst/>
          </a:prstGeom>
          <a:noFill/>
        </p:spPr>
        <p:txBody>
          <a:bodyPr wrap="square" rtlCol="0">
            <a:spAutoFit/>
          </a:bodyPr>
          <a:lstStyle/>
          <a:p>
            <a:pPr algn="l"/>
            <a:r>
              <a:rPr kumimoji="1" lang="en-US" altLang="ja-JP" sz="2400" dirty="0">
                <a:latin typeface="Amazon Ember Display" panose="020F0603020204020204" pitchFamily="34" charset="0"/>
                <a:ea typeface="メイリオ" panose="020B0604030504040204" pitchFamily="34" charset="-128"/>
              </a:rPr>
              <a:t>D. </a:t>
            </a:r>
            <a:r>
              <a:rPr kumimoji="1" lang="ja-JP" altLang="en-US" sz="2400" dirty="0">
                <a:latin typeface="Amazon Ember Display" panose="020F0603020204020204" pitchFamily="34" charset="0"/>
                <a:ea typeface="メイリオ" panose="020B0604030504040204" pitchFamily="34" charset="-128"/>
              </a:rPr>
              <a:t>イノベーター </a:t>
            </a:r>
            <a:r>
              <a:rPr kumimoji="1" lang="en-US" altLang="ja-JP" sz="2400" dirty="0">
                <a:latin typeface="Amazon Ember Display" panose="020F0603020204020204" pitchFamily="34" charset="0"/>
                <a:ea typeface="メイリオ" panose="020B0604030504040204" pitchFamily="34" charset="-128"/>
              </a:rPr>
              <a:t>(</a:t>
            </a:r>
            <a:r>
              <a:rPr kumimoji="1" lang="ja-JP" altLang="en-US" sz="2400" dirty="0">
                <a:latin typeface="Amazon Ember Display" panose="020F0603020204020204" pitchFamily="34" charset="0"/>
                <a:ea typeface="メイリオ" panose="020B0604030504040204" pitchFamily="34" charset="-128"/>
              </a:rPr>
              <a:t>革新的な第三者</a:t>
            </a:r>
            <a:r>
              <a:rPr kumimoji="1" lang="en-US" altLang="ja-JP" sz="2400" dirty="0">
                <a:latin typeface="Amazon Ember Display" panose="020F0603020204020204" pitchFamily="34" charset="0"/>
                <a:ea typeface="メイリオ" panose="020B0604030504040204" pitchFamily="34" charset="-128"/>
              </a:rPr>
              <a:t>)</a:t>
            </a:r>
          </a:p>
          <a:p>
            <a:r>
              <a:rPr kumimoji="1" lang="ja-JP" altLang="en-US" sz="2400" b="1" dirty="0">
                <a:solidFill>
                  <a:schemeClr val="tx1"/>
                </a:solidFill>
                <a:latin typeface="Amazon Ember Display" panose="020F0603020204020204" pitchFamily="34" charset="0"/>
                <a:ea typeface="メイリオ" panose="020B0604030504040204" pitchFamily="34" charset="-128"/>
              </a:rPr>
              <a:t>ジェフ・ベゾス、イーロン・マスク </a:t>
            </a:r>
            <a:r>
              <a:rPr kumimoji="1" lang="en-US" altLang="ja-JP" sz="2400" b="1" dirty="0" err="1">
                <a:solidFill>
                  <a:schemeClr val="tx1"/>
                </a:solidFill>
                <a:latin typeface="Amazon Ember Display" panose="020F0603020204020204" pitchFamily="34" charset="0"/>
                <a:ea typeface="メイリオ" panose="020B0604030504040204" pitchFamily="34" charset="-128"/>
              </a:rPr>
              <a:t>etc</a:t>
            </a:r>
            <a:endParaRPr kumimoji="1" lang="ja-JP" altLang="en-US" sz="2400" b="1" dirty="0">
              <a:solidFill>
                <a:schemeClr val="tx1"/>
              </a:solidFill>
              <a:latin typeface="Amazon Ember Display" panose="020F0603020204020204" pitchFamily="34" charset="0"/>
              <a:ea typeface="メイリオ" panose="020B0604030504040204" pitchFamily="34" charset="-128"/>
            </a:endParaRPr>
          </a:p>
        </p:txBody>
      </p:sp>
      <p:sp>
        <p:nvSpPr>
          <p:cNvPr id="28" name="四角形: メモ 27">
            <a:extLst>
              <a:ext uri="{FF2B5EF4-FFF2-40B4-BE49-F238E27FC236}">
                <a16:creationId xmlns:a16="http://schemas.microsoft.com/office/drawing/2014/main" id="{D601AE29-9C47-B091-8FED-2F16E7A42071}"/>
              </a:ext>
            </a:extLst>
          </p:cNvPr>
          <p:cNvSpPr/>
          <p:nvPr/>
        </p:nvSpPr>
        <p:spPr>
          <a:xfrm>
            <a:off x="7173686" y="2673773"/>
            <a:ext cx="4593771" cy="3536528"/>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en-US" altLang="ja-JP" dirty="0"/>
          </a:p>
        </p:txBody>
      </p:sp>
      <p:sp>
        <p:nvSpPr>
          <p:cNvPr id="29" name="コンテンツ プレースホルダー 3">
            <a:extLst>
              <a:ext uri="{FF2B5EF4-FFF2-40B4-BE49-F238E27FC236}">
                <a16:creationId xmlns:a16="http://schemas.microsoft.com/office/drawing/2014/main" id="{9D8ECAE0-78FB-E232-4B21-9CD5036D739F}"/>
              </a:ext>
            </a:extLst>
          </p:cNvPr>
          <p:cNvSpPr txBox="1">
            <a:spLocks/>
          </p:cNvSpPr>
          <p:nvPr/>
        </p:nvSpPr>
        <p:spPr>
          <a:xfrm>
            <a:off x="7347857" y="2884715"/>
            <a:ext cx="4147457" cy="317009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2000" b="1" dirty="0">
                <a:solidFill>
                  <a:schemeClr val="accent5"/>
                </a:solidFill>
              </a:rPr>
              <a:t>○○として</a:t>
            </a:r>
            <a:r>
              <a:rPr kumimoji="1" lang="ja-JP" altLang="en-US" sz="2000" dirty="0">
                <a:solidFill>
                  <a:schemeClr val="tx1"/>
                </a:solidFill>
              </a:rPr>
              <a:t>、</a:t>
            </a:r>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discovery/README.md</a:t>
            </a:r>
            <a:r>
              <a:rPr kumimoji="1" lang="en-US" altLang="ja-JP" sz="2000" dirty="0">
                <a:solidFill>
                  <a:schemeClr val="tx1"/>
                </a:solidFill>
              </a:rPr>
              <a:t>` </a:t>
            </a:r>
            <a:r>
              <a:rPr kumimoji="1" lang="ja-JP" altLang="en-US" sz="2000" dirty="0">
                <a:solidFill>
                  <a:schemeClr val="tx1"/>
                </a:solidFill>
              </a:rPr>
              <a:t>の </a:t>
            </a:r>
            <a:r>
              <a:rPr kumimoji="1" lang="en-US" altLang="ja-JP" sz="2000" dirty="0">
                <a:solidFill>
                  <a:schemeClr val="tx1"/>
                </a:solidFill>
              </a:rPr>
              <a:t>Define </a:t>
            </a:r>
            <a:r>
              <a:rPr kumimoji="1" lang="ja-JP" altLang="en-US" sz="2000" dirty="0">
                <a:solidFill>
                  <a:schemeClr val="tx1"/>
                </a:solidFill>
              </a:rPr>
              <a:t>セクションで定義した問いのうち「</a:t>
            </a:r>
            <a:r>
              <a:rPr kumimoji="1" lang="ja-JP" altLang="en-US" sz="2000" b="1" dirty="0">
                <a:solidFill>
                  <a:schemeClr val="accent5"/>
                </a:solidFill>
              </a:rPr>
              <a:t>問い</a:t>
            </a:r>
            <a:r>
              <a:rPr kumimoji="1" lang="ja-JP" altLang="en-US" sz="2000" dirty="0">
                <a:solidFill>
                  <a:schemeClr val="tx1"/>
                </a:solidFill>
              </a:rPr>
              <a:t>」に応えることが出来る発明を</a:t>
            </a:r>
            <a:r>
              <a:rPr kumimoji="1" lang="en-US" altLang="ja-JP" sz="2000" dirty="0">
                <a:solidFill>
                  <a:schemeClr val="tx1"/>
                </a:solidFill>
              </a:rPr>
              <a:t> `</a:t>
            </a:r>
            <a:r>
              <a:rPr kumimoji="1" lang="en-US" altLang="ja-JP" sz="2000" dirty="0">
                <a:solidFill>
                  <a:schemeClr val="tx1"/>
                </a:solidFill>
                <a:latin typeface="Consolas" panose="020B0609020204030204" pitchFamily="49" charset="0"/>
              </a:rPr>
              <a:t>discovery/solutions.md</a:t>
            </a:r>
            <a:r>
              <a:rPr kumimoji="1" lang="en-US" altLang="ja-JP" sz="2000" dirty="0">
                <a:solidFill>
                  <a:schemeClr val="tx1"/>
                </a:solidFill>
              </a:rPr>
              <a:t>` </a:t>
            </a:r>
            <a:r>
              <a:rPr kumimoji="1" lang="ja-JP" altLang="en-US" sz="2000" dirty="0">
                <a:solidFill>
                  <a:schemeClr val="tx1"/>
                </a:solidFill>
              </a:rPr>
              <a:t>に記載したソリューションを複数組み合わせて行い </a:t>
            </a:r>
            <a:r>
              <a:rPr kumimoji="1" lang="en-US" altLang="ja-JP" sz="2000" dirty="0">
                <a:solidFill>
                  <a:schemeClr val="tx1"/>
                </a:solidFill>
              </a:rPr>
              <a:t>Invent </a:t>
            </a:r>
            <a:r>
              <a:rPr kumimoji="1" lang="ja-JP" altLang="en-US" sz="2000" dirty="0">
                <a:solidFill>
                  <a:schemeClr val="tx1"/>
                </a:solidFill>
              </a:rPr>
              <a:t>セクションに追記してください。記載は</a:t>
            </a:r>
            <a:r>
              <a:rPr kumimoji="1" lang="en-US" altLang="ja-JP" sz="2000" dirty="0">
                <a:solidFill>
                  <a:schemeClr val="tx1"/>
                </a:solidFill>
              </a:rPr>
              <a:t>`</a:t>
            </a:r>
            <a:r>
              <a:rPr kumimoji="1" lang="en-US" altLang="ja-JP" sz="2000" dirty="0">
                <a:solidFill>
                  <a:schemeClr val="tx1"/>
                </a:solidFill>
                <a:latin typeface="Consolas" panose="020B0609020204030204" pitchFamily="49" charset="0"/>
              </a:rPr>
              <a:t>solutions.md</a:t>
            </a:r>
            <a:r>
              <a:rPr kumimoji="1" lang="en-US" altLang="ja-JP" sz="2000" dirty="0">
                <a:solidFill>
                  <a:schemeClr val="tx1"/>
                </a:solidFill>
              </a:rPr>
              <a:t>` </a:t>
            </a:r>
            <a:r>
              <a:rPr kumimoji="1" lang="ja-JP" altLang="en-US" sz="2000" dirty="0">
                <a:solidFill>
                  <a:schemeClr val="tx1"/>
                </a:solidFill>
              </a:rPr>
              <a:t>の様式に倣い難易度は合計を書いてください。</a:t>
            </a:r>
          </a:p>
        </p:txBody>
      </p:sp>
    </p:spTree>
    <p:extLst>
      <p:ext uri="{BB962C8B-B14F-4D97-AF65-F5344CB8AC3E}">
        <p14:creationId xmlns:p14="http://schemas.microsoft.com/office/powerpoint/2010/main" val="22642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6CE9-AC95-6877-4308-6EA7C22126B6}"/>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34361EA-C3D7-37D9-4510-D9AFAB82FA63}"/>
              </a:ext>
            </a:extLst>
          </p:cNvPr>
          <p:cNvSpPr>
            <a:spLocks noGrp="1"/>
          </p:cNvSpPr>
          <p:nvPr>
            <p:ph type="sldNum" sz="quarter" idx="12"/>
          </p:nvPr>
        </p:nvSpPr>
        <p:spPr/>
        <p:txBody>
          <a:bodyPr/>
          <a:lstStyle/>
          <a:p>
            <a:fld id="{EB4B8DE2-A4E8-46E4-8BBF-D75455EFF32C}" type="slidenum">
              <a:rPr lang="en-US" smtClean="0"/>
              <a:pPr/>
              <a:t>29</a:t>
            </a:fld>
            <a:endParaRPr lang="en-US" dirty="0"/>
          </a:p>
        </p:txBody>
      </p:sp>
      <p:sp>
        <p:nvSpPr>
          <p:cNvPr id="3" name="タイトル 2">
            <a:extLst>
              <a:ext uri="{FF2B5EF4-FFF2-40B4-BE49-F238E27FC236}">
                <a16:creationId xmlns:a16="http://schemas.microsoft.com/office/drawing/2014/main" id="{9106FB29-530F-412B-A432-062BE1C68505}"/>
              </a:ext>
            </a:extLst>
          </p:cNvPr>
          <p:cNvSpPr>
            <a:spLocks noGrp="1"/>
          </p:cNvSpPr>
          <p:nvPr>
            <p:ph type="title"/>
          </p:nvPr>
        </p:nvSpPr>
        <p:spPr/>
        <p:txBody>
          <a:bodyPr/>
          <a:lstStyle/>
          <a:p>
            <a:r>
              <a:rPr kumimoji="1" lang="ja-JP" altLang="en-US" dirty="0"/>
              <a:t>発明の選択</a:t>
            </a:r>
          </a:p>
        </p:txBody>
      </p:sp>
      <p:sp>
        <p:nvSpPr>
          <p:cNvPr id="4" name="コンテンツ プレースホルダー 3">
            <a:extLst>
              <a:ext uri="{FF2B5EF4-FFF2-40B4-BE49-F238E27FC236}">
                <a16:creationId xmlns:a16="http://schemas.microsoft.com/office/drawing/2014/main" id="{460A0E8F-F999-5E22-5792-A2EFF86B51DE}"/>
              </a:ext>
            </a:extLst>
          </p:cNvPr>
          <p:cNvSpPr>
            <a:spLocks noGrp="1"/>
          </p:cNvSpPr>
          <p:nvPr>
            <p:ph sz="quarter" idx="13"/>
          </p:nvPr>
        </p:nvSpPr>
        <p:spPr>
          <a:xfrm>
            <a:off x="407988" y="1376363"/>
            <a:ext cx="11449050" cy="1723549"/>
          </a:xfrm>
        </p:spPr>
        <p:txBody>
          <a:bodyPr/>
          <a:lstStyle/>
          <a:p>
            <a:r>
              <a:rPr kumimoji="1" lang="en-US" altLang="ja-JP" dirty="0"/>
              <a:t>[</a:t>
            </a:r>
            <a:r>
              <a:rPr kumimoji="1" lang="ja-JP" altLang="en-US" dirty="0"/>
              <a:t>ペア・グループワーク</a:t>
            </a:r>
            <a:r>
              <a:rPr kumimoji="1" lang="en-US" altLang="ja-JP" dirty="0"/>
              <a:t>] </a:t>
            </a:r>
          </a:p>
          <a:p>
            <a:r>
              <a:rPr kumimoji="1" lang="ja-JP" altLang="en-US" dirty="0"/>
              <a:t>書き留めた発明をペアで共有し、①解決する問いのインパクトが高く、②実装難易度が低い有望な発明をグループ内に共有してください。</a:t>
            </a:r>
            <a:endParaRPr kumimoji="1" lang="en-US" altLang="ja-JP" dirty="0"/>
          </a:p>
          <a:p>
            <a:r>
              <a:rPr kumimoji="1" lang="ja-JP" altLang="en-US" dirty="0"/>
              <a:t>グループでの議論等を参考に、</a:t>
            </a:r>
            <a:r>
              <a:rPr kumimoji="1" lang="ja-JP" altLang="en-US" b="1" dirty="0"/>
              <a:t>ペアごと </a:t>
            </a:r>
            <a:r>
              <a:rPr kumimoji="1" lang="en-US" altLang="ja-JP" b="1" dirty="0"/>
              <a:t>1 </a:t>
            </a:r>
            <a:r>
              <a:rPr kumimoji="1" lang="ja-JP" altLang="en-US" b="1" dirty="0"/>
              <a:t>つの発明を選択してください</a:t>
            </a:r>
            <a:r>
              <a:rPr kumimoji="1" lang="ja-JP" altLang="en-US" dirty="0"/>
              <a:t>。</a:t>
            </a:r>
            <a:endParaRPr kumimoji="1" lang="en-US" altLang="ja-JP" dirty="0"/>
          </a:p>
        </p:txBody>
      </p:sp>
      <p:cxnSp>
        <p:nvCxnSpPr>
          <p:cNvPr id="7" name="直線矢印コネクタ 6">
            <a:extLst>
              <a:ext uri="{FF2B5EF4-FFF2-40B4-BE49-F238E27FC236}">
                <a16:creationId xmlns:a16="http://schemas.microsoft.com/office/drawing/2014/main" id="{7EE6389A-C30C-A7CB-832B-AE90922A1FE3}"/>
              </a:ext>
            </a:extLst>
          </p:cNvPr>
          <p:cNvCxnSpPr>
            <a:cxnSpLocks/>
          </p:cNvCxnSpPr>
          <p:nvPr/>
        </p:nvCxnSpPr>
        <p:spPr>
          <a:xfrm flipV="1">
            <a:off x="22357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6365362A-5F1A-3231-85CB-899F8DC4D2C7}"/>
              </a:ext>
            </a:extLst>
          </p:cNvPr>
          <p:cNvCxnSpPr>
            <a:cxnSpLocks/>
          </p:cNvCxnSpPr>
          <p:nvPr/>
        </p:nvCxnSpPr>
        <p:spPr>
          <a:xfrm>
            <a:off x="22357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DEE8B8A-06EF-EFCA-B0DE-06D21628C12E}"/>
              </a:ext>
            </a:extLst>
          </p:cNvPr>
          <p:cNvSpPr txBox="1"/>
          <p:nvPr/>
        </p:nvSpPr>
        <p:spPr>
          <a:xfrm>
            <a:off x="683472" y="3207932"/>
            <a:ext cx="1552304" cy="523220"/>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解決した際の</a:t>
            </a:r>
            <a:endParaRPr kumimoji="1" lang="en-US" altLang="ja-JP" sz="1400" b="1" dirty="0">
              <a:solidFill>
                <a:srgbClr val="161E2D"/>
              </a:solidFill>
              <a:latin typeface="Amazon Ember Display"/>
              <a:ea typeface="メイリオ"/>
            </a:endParaRPr>
          </a:p>
          <a:p>
            <a:pPr algn="ctr"/>
            <a:r>
              <a:rPr kumimoji="1" lang="ja-JP" altLang="en-US" sz="1400" b="1" dirty="0">
                <a:solidFill>
                  <a:srgbClr val="161E2D"/>
                </a:solidFill>
                <a:latin typeface="Amazon Ember Display"/>
                <a:ea typeface="メイリオ"/>
              </a:rPr>
              <a:t>削減リソース</a:t>
            </a:r>
          </a:p>
        </p:txBody>
      </p:sp>
      <p:sp>
        <p:nvSpPr>
          <p:cNvPr id="10" name="テキスト ボックス 9">
            <a:extLst>
              <a:ext uri="{FF2B5EF4-FFF2-40B4-BE49-F238E27FC236}">
                <a16:creationId xmlns:a16="http://schemas.microsoft.com/office/drawing/2014/main" id="{AD475A91-E349-7082-3A6B-5D8D9630E2CB}"/>
              </a:ext>
            </a:extLst>
          </p:cNvPr>
          <p:cNvSpPr txBox="1"/>
          <p:nvPr/>
        </p:nvSpPr>
        <p:spPr>
          <a:xfrm>
            <a:off x="4253986" y="6017600"/>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問いの頻度</a:t>
            </a:r>
          </a:p>
        </p:txBody>
      </p:sp>
      <p:sp>
        <p:nvSpPr>
          <p:cNvPr id="12" name="四角形: メモ 11">
            <a:extLst>
              <a:ext uri="{FF2B5EF4-FFF2-40B4-BE49-F238E27FC236}">
                <a16:creationId xmlns:a16="http://schemas.microsoft.com/office/drawing/2014/main" id="{EE86974F-2B35-DB7A-12E3-B50A3C86D039}"/>
              </a:ext>
            </a:extLst>
          </p:cNvPr>
          <p:cNvSpPr/>
          <p:nvPr/>
        </p:nvSpPr>
        <p:spPr>
          <a:xfrm>
            <a:off x="2340429" y="3207932"/>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四角形: メモ 12">
            <a:extLst>
              <a:ext uri="{FF2B5EF4-FFF2-40B4-BE49-F238E27FC236}">
                <a16:creationId xmlns:a16="http://schemas.microsoft.com/office/drawing/2014/main" id="{F4909A2C-B744-BC1D-6954-E70BDDF44AB1}"/>
              </a:ext>
            </a:extLst>
          </p:cNvPr>
          <p:cNvSpPr/>
          <p:nvPr/>
        </p:nvSpPr>
        <p:spPr>
          <a:xfrm>
            <a:off x="2744434" y="3380105"/>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四角形: メモ 13">
            <a:extLst>
              <a:ext uri="{FF2B5EF4-FFF2-40B4-BE49-F238E27FC236}">
                <a16:creationId xmlns:a16="http://schemas.microsoft.com/office/drawing/2014/main" id="{A68FFD97-D7CE-66A6-9DC4-3A1760BD4EA7}"/>
              </a:ext>
            </a:extLst>
          </p:cNvPr>
          <p:cNvSpPr/>
          <p:nvPr/>
        </p:nvSpPr>
        <p:spPr>
          <a:xfrm>
            <a:off x="3447793" y="386320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四角形: メモ 14">
            <a:extLst>
              <a:ext uri="{FF2B5EF4-FFF2-40B4-BE49-F238E27FC236}">
                <a16:creationId xmlns:a16="http://schemas.microsoft.com/office/drawing/2014/main" id="{EB11459D-F23F-312E-AEEB-1B915E258FDC}"/>
              </a:ext>
            </a:extLst>
          </p:cNvPr>
          <p:cNvSpPr/>
          <p:nvPr/>
        </p:nvSpPr>
        <p:spPr>
          <a:xfrm>
            <a:off x="3851798" y="4035379"/>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6" name="四角形: メモ 15">
            <a:extLst>
              <a:ext uri="{FF2B5EF4-FFF2-40B4-BE49-F238E27FC236}">
                <a16:creationId xmlns:a16="http://schemas.microsoft.com/office/drawing/2014/main" id="{CEDA4AB0-E1E2-E029-F84E-C9852F24B842}"/>
              </a:ext>
            </a:extLst>
          </p:cNvPr>
          <p:cNvSpPr/>
          <p:nvPr/>
        </p:nvSpPr>
        <p:spPr>
          <a:xfrm>
            <a:off x="3838584" y="4870146"/>
            <a:ext cx="598707" cy="523215"/>
          </a:xfrm>
          <a:prstGeom prst="foldedCorner">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7" name="四角形: メモ 16">
            <a:extLst>
              <a:ext uri="{FF2B5EF4-FFF2-40B4-BE49-F238E27FC236}">
                <a16:creationId xmlns:a16="http://schemas.microsoft.com/office/drawing/2014/main" id="{B0CF927A-73CF-F456-4CE2-3253E039B654}"/>
              </a:ext>
            </a:extLst>
          </p:cNvPr>
          <p:cNvSpPr/>
          <p:nvPr/>
        </p:nvSpPr>
        <p:spPr>
          <a:xfrm>
            <a:off x="4242589" y="5042319"/>
            <a:ext cx="598707" cy="523215"/>
          </a:xfrm>
          <a:prstGeom prst="foldedCorner">
            <a:avLst/>
          </a:prstGeom>
          <a:solidFill>
            <a:schemeClr val="bg1"/>
          </a:solid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8" name="加算記号 17">
            <a:extLst>
              <a:ext uri="{FF2B5EF4-FFF2-40B4-BE49-F238E27FC236}">
                <a16:creationId xmlns:a16="http://schemas.microsoft.com/office/drawing/2014/main" id="{A51A02F2-AE1A-3C20-CE9D-D942EEAE57A1}"/>
              </a:ext>
            </a:extLst>
          </p:cNvPr>
          <p:cNvSpPr/>
          <p:nvPr/>
        </p:nvSpPr>
        <p:spPr>
          <a:xfrm>
            <a:off x="5694131" y="4057550"/>
            <a:ext cx="1200329" cy="1200329"/>
          </a:xfrm>
          <a:prstGeom prst="mathPlus">
            <a:avLst>
              <a:gd name="adj1" fmla="val 118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0" name="テキスト ボックス 19">
            <a:extLst>
              <a:ext uri="{FF2B5EF4-FFF2-40B4-BE49-F238E27FC236}">
                <a16:creationId xmlns:a16="http://schemas.microsoft.com/office/drawing/2014/main" id="{A4B186F2-892C-0C30-0C69-30677CC75BD8}"/>
              </a:ext>
            </a:extLst>
          </p:cNvPr>
          <p:cNvSpPr txBox="1"/>
          <p:nvPr/>
        </p:nvSpPr>
        <p:spPr>
          <a:xfrm>
            <a:off x="9709286" y="5937381"/>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解決策</a:t>
            </a:r>
          </a:p>
        </p:txBody>
      </p:sp>
      <p:sp>
        <p:nvSpPr>
          <p:cNvPr id="22" name="テキスト ボックス 21">
            <a:extLst>
              <a:ext uri="{FF2B5EF4-FFF2-40B4-BE49-F238E27FC236}">
                <a16:creationId xmlns:a16="http://schemas.microsoft.com/office/drawing/2014/main" id="{549A646A-0257-DEA2-BD91-06B2992CB9D8}"/>
              </a:ext>
            </a:extLst>
          </p:cNvPr>
          <p:cNvSpPr txBox="1"/>
          <p:nvPr/>
        </p:nvSpPr>
        <p:spPr>
          <a:xfrm>
            <a:off x="6213415" y="3161762"/>
            <a:ext cx="1552304" cy="307777"/>
          </a:xfrm>
          <a:prstGeom prst="rect">
            <a:avLst/>
          </a:prstGeom>
          <a:noFill/>
        </p:spPr>
        <p:txBody>
          <a:bodyPr wrap="square" lIns="0" rIns="0" rtlCol="0">
            <a:spAutoFit/>
          </a:bodyPr>
          <a:lstStyle/>
          <a:p>
            <a:pPr algn="ctr"/>
            <a:r>
              <a:rPr kumimoji="1" lang="ja-JP" altLang="en-US" sz="1400" b="1" dirty="0">
                <a:solidFill>
                  <a:srgbClr val="161E2D"/>
                </a:solidFill>
                <a:latin typeface="Amazon Ember Display"/>
                <a:ea typeface="メイリオ"/>
              </a:rPr>
              <a:t>難易度</a:t>
            </a:r>
          </a:p>
        </p:txBody>
      </p:sp>
      <p:sp>
        <p:nvSpPr>
          <p:cNvPr id="23" name="正方形/長方形 22">
            <a:extLst>
              <a:ext uri="{FF2B5EF4-FFF2-40B4-BE49-F238E27FC236}">
                <a16:creationId xmlns:a16="http://schemas.microsoft.com/office/drawing/2014/main" id="{223BC523-2748-FA02-0A24-10A40A3B4E7C}"/>
              </a:ext>
            </a:extLst>
          </p:cNvPr>
          <p:cNvSpPr/>
          <p:nvPr/>
        </p:nvSpPr>
        <p:spPr>
          <a:xfrm>
            <a:off x="7765719" y="3458653"/>
            <a:ext cx="442491" cy="238723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4" name="正方形/長方形 23">
            <a:extLst>
              <a:ext uri="{FF2B5EF4-FFF2-40B4-BE49-F238E27FC236}">
                <a16:creationId xmlns:a16="http://schemas.microsoft.com/office/drawing/2014/main" id="{6B8AF465-D642-5B5B-A104-B69305211BFF}"/>
              </a:ext>
            </a:extLst>
          </p:cNvPr>
          <p:cNvSpPr/>
          <p:nvPr/>
        </p:nvSpPr>
        <p:spPr>
          <a:xfrm>
            <a:off x="8671346" y="4273084"/>
            <a:ext cx="442491" cy="1571329"/>
          </a:xfrm>
          <a:prstGeom prst="rec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5" name="正方形/長方形 24">
            <a:extLst>
              <a:ext uri="{FF2B5EF4-FFF2-40B4-BE49-F238E27FC236}">
                <a16:creationId xmlns:a16="http://schemas.microsoft.com/office/drawing/2014/main" id="{AD8ED8A4-DA21-ADCE-62BC-88B8B0341C34}"/>
              </a:ext>
            </a:extLst>
          </p:cNvPr>
          <p:cNvSpPr/>
          <p:nvPr/>
        </p:nvSpPr>
        <p:spPr>
          <a:xfrm>
            <a:off x="9615456" y="5246994"/>
            <a:ext cx="442491" cy="59741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cxnSp>
        <p:nvCxnSpPr>
          <p:cNvPr id="27" name="直線矢印コネクタ 26">
            <a:extLst>
              <a:ext uri="{FF2B5EF4-FFF2-40B4-BE49-F238E27FC236}">
                <a16:creationId xmlns:a16="http://schemas.microsoft.com/office/drawing/2014/main" id="{E000AE68-6A2A-3297-E50B-CCD96C0C7A5F}"/>
              </a:ext>
            </a:extLst>
          </p:cNvPr>
          <p:cNvCxnSpPr>
            <a:cxnSpLocks/>
          </p:cNvCxnSpPr>
          <p:nvPr/>
        </p:nvCxnSpPr>
        <p:spPr>
          <a:xfrm flipV="1">
            <a:off x="7620576" y="3099912"/>
            <a:ext cx="0" cy="274597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2E1AA564-E7B5-03D4-FF8E-E2544546D131}"/>
              </a:ext>
            </a:extLst>
          </p:cNvPr>
          <p:cNvCxnSpPr>
            <a:cxnSpLocks/>
          </p:cNvCxnSpPr>
          <p:nvPr/>
        </p:nvCxnSpPr>
        <p:spPr>
          <a:xfrm>
            <a:off x="7620576" y="5845890"/>
            <a:ext cx="32179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3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165C84-3DD6-26D5-4776-A2F3872BBBD0}"/>
              </a:ext>
            </a:extLst>
          </p:cNvPr>
          <p:cNvSpPr>
            <a:spLocks noGrp="1"/>
          </p:cNvSpPr>
          <p:nvPr>
            <p:ph type="sldNum" sz="quarter" idx="12"/>
          </p:nvPr>
        </p:nvSpPr>
        <p:spPr/>
        <p:txBody>
          <a:bodyPr/>
          <a:lstStyle/>
          <a:p>
            <a:fld id="{EB4B8DE2-A4E8-46E4-8BBF-D75455EFF32C}" type="slidenum">
              <a:rPr lang="en-US" smtClean="0"/>
              <a:pPr/>
              <a:t>3</a:t>
            </a:fld>
            <a:endParaRPr lang="en-US" dirty="0"/>
          </a:p>
        </p:txBody>
      </p:sp>
      <p:sp>
        <p:nvSpPr>
          <p:cNvPr id="3" name="タイトル 2">
            <a:extLst>
              <a:ext uri="{FF2B5EF4-FFF2-40B4-BE49-F238E27FC236}">
                <a16:creationId xmlns:a16="http://schemas.microsoft.com/office/drawing/2014/main" id="{CB8EFB99-E059-D7D7-3F2E-DD2DB9AA4E52}"/>
              </a:ext>
            </a:extLst>
          </p:cNvPr>
          <p:cNvSpPr>
            <a:spLocks noGrp="1"/>
          </p:cNvSpPr>
          <p:nvPr>
            <p:ph type="title"/>
          </p:nvPr>
        </p:nvSpPr>
        <p:spPr/>
        <p:txBody>
          <a:bodyPr/>
          <a:lstStyle/>
          <a:p>
            <a:r>
              <a:rPr lang="en-US" altLang="ja-JP" dirty="0"/>
              <a:t>ML Enablement Workshop </a:t>
            </a:r>
            <a:r>
              <a:rPr lang="ja-JP" altLang="en-US" dirty="0"/>
              <a:t>のゴール</a:t>
            </a:r>
            <a:endParaRPr kumimoji="1" lang="ja-JP" altLang="en-US" dirty="0"/>
          </a:p>
        </p:txBody>
      </p:sp>
      <p:sp>
        <p:nvSpPr>
          <p:cNvPr id="4" name="コンテンツ プレースホルダー 3">
            <a:extLst>
              <a:ext uri="{FF2B5EF4-FFF2-40B4-BE49-F238E27FC236}">
                <a16:creationId xmlns:a16="http://schemas.microsoft.com/office/drawing/2014/main" id="{7004FA67-99CD-E471-83B9-8A3C880FE57B}"/>
              </a:ext>
            </a:extLst>
          </p:cNvPr>
          <p:cNvSpPr>
            <a:spLocks noGrp="1"/>
          </p:cNvSpPr>
          <p:nvPr>
            <p:ph sz="quarter" idx="13"/>
          </p:nvPr>
        </p:nvSpPr>
        <p:spPr>
          <a:xfrm>
            <a:off x="407988" y="1376363"/>
            <a:ext cx="11449050" cy="2092881"/>
          </a:xfrm>
        </p:spPr>
        <p:txBody>
          <a:bodyPr/>
          <a:lstStyle/>
          <a:p>
            <a:r>
              <a:rPr lang="en-US" altLang="ja-JP" b="1" dirty="0"/>
              <a:t>AI/ML </a:t>
            </a:r>
            <a:r>
              <a:rPr lang="ja-JP" altLang="en-US" b="1" dirty="0"/>
              <a:t>をプロダクトの成長に繋げられるチームを組成すること。</a:t>
            </a:r>
            <a:endParaRPr lang="en-US" altLang="ja-JP" b="1" dirty="0"/>
          </a:p>
          <a:p>
            <a:r>
              <a:rPr lang="ja-JP" altLang="en-US" dirty="0">
                <a:latin typeface="メイリオ" panose="020B0604030504040204" pitchFamily="50" charset="-128"/>
                <a:ea typeface="メイリオ" panose="020B0604030504040204" pitchFamily="50" charset="-128"/>
              </a:rPr>
              <a:t>経営層の支持のもとプロダクトマネージャー </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製品責任者</a:t>
            </a:r>
            <a:r>
              <a:rPr lang="en-US" altLang="ja-JP" dirty="0">
                <a:latin typeface="メイリオ" panose="020B0604030504040204" pitchFamily="50" charset="-128"/>
                <a:ea typeface="メイリオ" panose="020B0604030504040204" pitchFamily="50" charset="-128"/>
              </a:rPr>
              <a:t> ) </a:t>
            </a:r>
            <a:r>
              <a:rPr lang="ja-JP" altLang="en-US"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dirty="0">
                <a:latin typeface="メイリオ" panose="020B0604030504040204" pitchFamily="50" charset="-128"/>
                <a:ea typeface="メイリオ" panose="020B0604030504040204" pitchFamily="50" charset="-128"/>
              </a:rPr>
              <a:t>1~3 </a:t>
            </a:r>
            <a:r>
              <a:rPr lang="ja-JP" altLang="en-US" dirty="0">
                <a:latin typeface="メイリオ" panose="020B0604030504040204" pitchFamily="50" charset="-128"/>
                <a:ea typeface="メイリオ" panose="020B0604030504040204" pitchFamily="50" charset="-128"/>
              </a:rPr>
              <a:t>か月で継続的に成果を積める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サイクルを開始します。</a:t>
            </a:r>
            <a:endParaRPr lang="en-US" altLang="ja-JP" dirty="0">
              <a:latin typeface="メイリオ" panose="020B0604030504040204" pitchFamily="50" charset="-128"/>
              <a:ea typeface="メイリオ" panose="020B0604030504040204" pitchFamily="50" charset="-128"/>
            </a:endParaRPr>
          </a:p>
          <a:p>
            <a:endParaRPr kumimoji="1" lang="ja-JP" altLang="en-US" dirty="0"/>
          </a:p>
        </p:txBody>
      </p:sp>
      <p:sp>
        <p:nvSpPr>
          <p:cNvPr id="12" name="楕円 11">
            <a:extLst>
              <a:ext uri="{FF2B5EF4-FFF2-40B4-BE49-F238E27FC236}">
                <a16:creationId xmlns:a16="http://schemas.microsoft.com/office/drawing/2014/main" id="{5E1EE8F0-55B4-D1E1-C167-2A66D6474278}"/>
              </a:ext>
            </a:extLst>
          </p:cNvPr>
          <p:cNvSpPr/>
          <p:nvPr/>
        </p:nvSpPr>
        <p:spPr>
          <a:xfrm>
            <a:off x="680631" y="4613100"/>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の</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お試し</a:t>
            </a:r>
          </a:p>
        </p:txBody>
      </p:sp>
      <p:sp>
        <p:nvSpPr>
          <p:cNvPr id="13" name="楕円 12">
            <a:extLst>
              <a:ext uri="{FF2B5EF4-FFF2-40B4-BE49-F238E27FC236}">
                <a16:creationId xmlns:a16="http://schemas.microsoft.com/office/drawing/2014/main" id="{7FE5BB7A-FBC1-0118-B05A-20DB5986D6F1}"/>
              </a:ext>
            </a:extLst>
          </p:cNvPr>
          <p:cNvSpPr/>
          <p:nvPr/>
        </p:nvSpPr>
        <p:spPr>
          <a:xfrm>
            <a:off x="9127899" y="3187483"/>
            <a:ext cx="2670091" cy="1257219"/>
          </a:xfrm>
          <a:prstGeom prst="ellipse">
            <a:avLst/>
          </a:prstGeom>
          <a:solidFill>
            <a:srgbClr val="FFFFFF"/>
          </a:solidFill>
          <a:ln w="12700" cap="flat" cmpd="sng" algn="ctr">
            <a:solidFill>
              <a:srgbClr val="161E2D"/>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2000" b="0" i="0" u="none" strike="noStrike" kern="0" cap="none" spc="0" normalizeH="0" baseline="0" noProof="0" dirty="0">
                <a:ln>
                  <a:noFill/>
                </a:ln>
                <a:solidFill>
                  <a:srgbClr val="161E2D"/>
                </a:solidFill>
                <a:effectLst/>
                <a:uLnTx/>
                <a:uFillTx/>
                <a:latin typeface="Amazon Ember Display"/>
                <a:ea typeface="メイリオ" panose="020B0604030504040204" pitchFamily="50" charset="-128"/>
                <a:cs typeface="+mn-cs"/>
              </a:rPr>
              <a:t>AI/ML</a:t>
            </a:r>
            <a: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 </a:t>
            </a: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に</a:t>
            </a:r>
            <a:br>
              <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br>
            <a:r>
              <a:rPr kumimoji="1" lang="ja-JP" altLang="en-US"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rPr>
              <a:t>よる継続的成長</a:t>
            </a:r>
            <a:endParaRPr kumimoji="1" lang="en-US" altLang="ja-JP" sz="2000" b="0" i="0" u="none" strike="noStrike" kern="0" cap="none" spc="0" normalizeH="0" baseline="0" noProof="0" dirty="0">
              <a:ln>
                <a:noFill/>
              </a:ln>
              <a:solidFill>
                <a:srgbClr val="161E2D"/>
              </a:solidFill>
              <a:effectLst/>
              <a:uLnTx/>
              <a:uFillTx/>
              <a:latin typeface="メイリオ" panose="020B0604030504040204" pitchFamily="50" charset="-128"/>
              <a:ea typeface="メイリオ" panose="020B0604030504040204" pitchFamily="50" charset="-128"/>
              <a:cs typeface="+mn-cs"/>
            </a:endParaRPr>
          </a:p>
        </p:txBody>
      </p:sp>
      <p:cxnSp>
        <p:nvCxnSpPr>
          <p:cNvPr id="14" name="コネクタ: 曲線 13">
            <a:extLst>
              <a:ext uri="{FF2B5EF4-FFF2-40B4-BE49-F238E27FC236}">
                <a16:creationId xmlns:a16="http://schemas.microsoft.com/office/drawing/2014/main" id="{65D58D85-E861-4B89-7696-069087DE3298}"/>
              </a:ext>
            </a:extLst>
          </p:cNvPr>
          <p:cNvCxnSpPr>
            <a:cxnSpLocks/>
            <a:stCxn id="12" idx="7"/>
            <a:endCxn id="13" idx="3"/>
          </p:cNvCxnSpPr>
          <p:nvPr/>
        </p:nvCxnSpPr>
        <p:spPr>
          <a:xfrm rot="5400000" flipH="1" flipV="1">
            <a:off x="5970996" y="1249287"/>
            <a:ext cx="536628" cy="6559229"/>
          </a:xfrm>
          <a:prstGeom prst="curvedConnector3">
            <a:avLst/>
          </a:prstGeom>
          <a:noFill/>
          <a:ln w="19050" cap="rnd" cmpd="sng" algn="ctr">
            <a:solidFill>
              <a:srgbClr val="161E2D"/>
            </a:solidFill>
            <a:prstDash val="dash"/>
            <a:round/>
            <a:tailEnd type="triangle"/>
          </a:ln>
          <a:effectLst/>
        </p:spPr>
      </p:cxnSp>
      <p:pic>
        <p:nvPicPr>
          <p:cNvPr id="15" name="グラフィックス 14" descr="実行 単色塗りつぶし">
            <a:extLst>
              <a:ext uri="{FF2B5EF4-FFF2-40B4-BE49-F238E27FC236}">
                <a16:creationId xmlns:a16="http://schemas.microsoft.com/office/drawing/2014/main" id="{D0EA2B30-3E75-70C2-50BA-687CE4FC628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6" name="グラフィックス 15" descr="実行 単色塗りつぶし">
            <a:extLst>
              <a:ext uri="{FF2B5EF4-FFF2-40B4-BE49-F238E27FC236}">
                <a16:creationId xmlns:a16="http://schemas.microsoft.com/office/drawing/2014/main" id="{92E2DAFE-EE0C-5813-30CE-083A853473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7" name="グラフィックス 16" descr="実行 単色塗りつぶし">
            <a:extLst>
              <a:ext uri="{FF2B5EF4-FFF2-40B4-BE49-F238E27FC236}">
                <a16:creationId xmlns:a16="http://schemas.microsoft.com/office/drawing/2014/main" id="{0F725FBD-5C49-13B4-ABDA-85EA0C47433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8" name="テキスト ボックス 17">
            <a:extLst>
              <a:ext uri="{FF2B5EF4-FFF2-40B4-BE49-F238E27FC236}">
                <a16:creationId xmlns:a16="http://schemas.microsoft.com/office/drawing/2014/main" id="{E026F960-A1BE-FDFD-A6E4-1D89F5DA3A95}"/>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dirty="0">
                <a:solidFill>
                  <a:srgbClr val="161E2D"/>
                </a:solidFill>
                <a:latin typeface="メイリオ" panose="020B0604030504040204" pitchFamily="50" charset="-128"/>
                <a:ea typeface="メイリオ" panose="020B0604030504040204" pitchFamily="50" charset="-128"/>
              </a:rPr>
              <a:t>参考 </a:t>
            </a:r>
            <a:r>
              <a:rPr lang="en-US" altLang="ja-JP" dirty="0">
                <a:solidFill>
                  <a:srgbClr val="161E2D"/>
                </a:solidFill>
                <a:ea typeface="メイリオ" panose="020B0604030504040204" pitchFamily="50" charset="-128"/>
              </a:rPr>
              <a:t>:</a:t>
            </a:r>
            <a:r>
              <a:rPr lang="en-US" altLang="ja-JP" dirty="0">
                <a:solidFill>
                  <a:srgbClr val="161E2D"/>
                </a:solidFill>
                <a:latin typeface="メイリオ" panose="020B0604030504040204" pitchFamily="50" charset="-128"/>
                <a:ea typeface="メイリオ" panose="020B0604030504040204" pitchFamily="50" charset="-128"/>
              </a:rPr>
              <a:t> </a:t>
            </a:r>
            <a:r>
              <a:rPr lang="ja-JP" altLang="en-US" dirty="0">
                <a:solidFill>
                  <a:srgbClr val="212529"/>
                </a:solidFill>
                <a:latin typeface="メイリオ" panose="020B0604030504040204" pitchFamily="50" charset="-128"/>
                <a:ea typeface="メイリオ" panose="020B0604030504040204" pitchFamily="50" charset="-128"/>
                <a:hlinkClick r:id="rId8"/>
              </a:rPr>
              <a:t>プロダクトの成長をリードする生成系 </a:t>
            </a:r>
            <a:r>
              <a:rPr lang="en-US" altLang="ja-JP" dirty="0">
                <a:solidFill>
                  <a:srgbClr val="212529"/>
                </a:solidFill>
                <a:ea typeface="メイリオ" panose="020B0604030504040204" pitchFamily="50" charset="-128"/>
                <a:hlinkClick r:id="rId8"/>
              </a:rPr>
              <a:t>AI</a:t>
            </a:r>
            <a:r>
              <a:rPr lang="en-US" altLang="ja-JP" dirty="0">
                <a:solidFill>
                  <a:srgbClr val="212529"/>
                </a:solidFill>
                <a:latin typeface="メイリオ" panose="020B0604030504040204" pitchFamily="50" charset="-128"/>
                <a:ea typeface="メイリオ" panose="020B0604030504040204" pitchFamily="50" charset="-128"/>
                <a:hlinkClick r:id="rId8"/>
              </a:rPr>
              <a:t> </a:t>
            </a:r>
            <a:r>
              <a:rPr lang="ja-JP" altLang="en-US" dirty="0">
                <a:solidFill>
                  <a:srgbClr val="212529"/>
                </a:solidFill>
                <a:latin typeface="メイリオ" panose="020B0604030504040204" pitchFamily="50" charset="-128"/>
                <a:ea typeface="メイリオ" panose="020B0604030504040204" pitchFamily="50" charset="-128"/>
                <a:hlinkClick r:id="rId8"/>
              </a:rPr>
              <a:t>の活用戦略</a:t>
            </a:r>
            <a:endParaRPr lang="ja-JP" altLang="en-US" dirty="0">
              <a:solidFill>
                <a:srgbClr val="212529"/>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8190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18FB3-6256-BD32-360E-9EE2189B3F61}"/>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A1FF7A4-10E0-5949-D8DC-DAE093B338FE}"/>
              </a:ext>
            </a:extLst>
          </p:cNvPr>
          <p:cNvSpPr>
            <a:spLocks noGrp="1"/>
          </p:cNvSpPr>
          <p:nvPr>
            <p:ph type="sldNum" sz="quarter" idx="13"/>
          </p:nvPr>
        </p:nvSpPr>
        <p:spPr/>
        <p:txBody>
          <a:bodyPr/>
          <a:lstStyle/>
          <a:p>
            <a:fld id="{EB4B8DE2-A4E8-46E4-8BBF-D75455EFF32C}" type="slidenum">
              <a:rPr lang="en-US" smtClean="0"/>
              <a:pPr/>
              <a:t>30</a:t>
            </a:fld>
            <a:endParaRPr lang="en-US" dirty="0"/>
          </a:p>
        </p:txBody>
      </p:sp>
      <p:sp>
        <p:nvSpPr>
          <p:cNvPr id="5" name="タイトル 4">
            <a:extLst>
              <a:ext uri="{FF2B5EF4-FFF2-40B4-BE49-F238E27FC236}">
                <a16:creationId xmlns:a16="http://schemas.microsoft.com/office/drawing/2014/main" id="{20DC2ABA-24D9-1C11-9682-FB943945CD97}"/>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C6267D23-DA42-9EC0-D0D1-7BFD79A1431A}"/>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b="1" dirty="0">
                <a:solidFill>
                  <a:schemeClr val="accent5"/>
                </a:solidFill>
              </a:rPr>
              <a:t>Refine : </a:t>
            </a:r>
            <a:r>
              <a:rPr lang="ja-JP" altLang="en-US" b="1" dirty="0">
                <a:solidFill>
                  <a:schemeClr val="accent5"/>
                </a:solidFill>
              </a:rPr>
              <a:t>最終的な顧客の体験は</a:t>
            </a:r>
            <a:r>
              <a:rPr lang="en-US" altLang="ja-JP" b="1" dirty="0">
                <a:solidFill>
                  <a:schemeClr val="accent5"/>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353737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31</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顧客フォーカス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ペア内で企画と開発を分担し、下記の着色箇所を変更する形で執筆ください。</a:t>
            </a:r>
            <a:endParaRPr lang="en-US" altLang="ja-JP" dirty="0"/>
          </a:p>
        </p:txBody>
      </p:sp>
      <p:sp>
        <p:nvSpPr>
          <p:cNvPr id="23" name="四角形: 角を丸くする 22">
            <a:extLst>
              <a:ext uri="{FF2B5EF4-FFF2-40B4-BE49-F238E27FC236}">
                <a16:creationId xmlns:a16="http://schemas.microsoft.com/office/drawing/2014/main" id="{C552E11C-A50C-4E64-C56D-EEAB6C482373}"/>
              </a:ext>
            </a:extLst>
          </p:cNvPr>
          <p:cNvSpPr/>
          <p:nvPr/>
        </p:nvSpPr>
        <p:spPr>
          <a:xfrm>
            <a:off x="4378739"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解決策の体験手順</a:t>
            </a:r>
          </a:p>
        </p:txBody>
      </p:sp>
      <p:sp>
        <p:nvSpPr>
          <p:cNvPr id="24" name="四角形: 角を丸くする 23">
            <a:extLst>
              <a:ext uri="{FF2B5EF4-FFF2-40B4-BE49-F238E27FC236}">
                <a16:creationId xmlns:a16="http://schemas.microsoft.com/office/drawing/2014/main" id="{41B0DCA6-5638-716B-489E-FBB3E723CE74}"/>
              </a:ext>
            </a:extLst>
          </p:cNvPr>
          <p:cNvSpPr/>
          <p:nvPr/>
        </p:nvSpPr>
        <p:spPr>
          <a:xfrm>
            <a:off x="407988" y="2284305"/>
            <a:ext cx="3734354" cy="49431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顧客向けメッセージ</a:t>
            </a:r>
          </a:p>
        </p:txBody>
      </p:sp>
      <p:sp>
        <p:nvSpPr>
          <p:cNvPr id="25" name="四角形: 角を丸くする 24">
            <a:extLst>
              <a:ext uri="{FF2B5EF4-FFF2-40B4-BE49-F238E27FC236}">
                <a16:creationId xmlns:a16="http://schemas.microsoft.com/office/drawing/2014/main" id="{66590278-CC1D-1067-A0A1-B92D5B2EC4B8}"/>
              </a:ext>
            </a:extLst>
          </p:cNvPr>
          <p:cNvSpPr/>
          <p:nvPr/>
        </p:nvSpPr>
        <p:spPr>
          <a:xfrm>
            <a:off x="8349491"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顧客向け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26" name="コンテンツ プレースホルダー 5">
            <a:extLst>
              <a:ext uri="{FF2B5EF4-FFF2-40B4-BE49-F238E27FC236}">
                <a16:creationId xmlns:a16="http://schemas.microsoft.com/office/drawing/2014/main" id="{C4A38B30-9486-C4CB-8F78-AB7FBA924273}"/>
              </a:ext>
            </a:extLst>
          </p:cNvPr>
          <p:cNvSpPr txBox="1">
            <a:spLocks/>
          </p:cNvSpPr>
          <p:nvPr/>
        </p:nvSpPr>
        <p:spPr>
          <a:xfrm>
            <a:off x="336379" y="2844581"/>
            <a:ext cx="3877572" cy="329320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b="1" dirty="0">
                <a:solidFill>
                  <a:schemeClr val="accent5"/>
                </a:solidFill>
              </a:rPr>
              <a:t>20XX </a:t>
            </a:r>
            <a:r>
              <a:rPr lang="ja-JP" altLang="en-US" sz="1800" b="1" dirty="0">
                <a:solidFill>
                  <a:schemeClr val="accent5"/>
                </a:solidFill>
              </a:rPr>
              <a:t>年 </a:t>
            </a:r>
            <a:r>
              <a:rPr lang="en-US" altLang="ja-JP" sz="1800" b="1" dirty="0">
                <a:solidFill>
                  <a:schemeClr val="accent5"/>
                </a:solidFill>
              </a:rPr>
              <a:t>X </a:t>
            </a:r>
            <a:r>
              <a:rPr lang="ja-JP" altLang="en-US" sz="1800" b="1" dirty="0">
                <a:solidFill>
                  <a:schemeClr val="accent5"/>
                </a:solidFill>
              </a:rPr>
              <a:t>月 </a:t>
            </a:r>
            <a:r>
              <a:rPr lang="en-US" altLang="ja-JP" sz="1800" b="1" dirty="0">
                <a:solidFill>
                  <a:schemeClr val="accent5"/>
                </a:solidFill>
              </a:rPr>
              <a:t>Y </a:t>
            </a:r>
            <a:r>
              <a:rPr lang="ja-JP" altLang="en-US" sz="1800" b="1" dirty="0">
                <a:solidFill>
                  <a:schemeClr val="accent5"/>
                </a:solidFill>
              </a:rPr>
              <a:t>日</a:t>
            </a:r>
            <a:r>
              <a:rPr lang="ja-JP" altLang="en-US" sz="1800" dirty="0">
                <a:solidFill>
                  <a:schemeClr val="tx1"/>
                </a:solidFill>
              </a:rPr>
              <a:t>、株式会社</a:t>
            </a:r>
            <a:r>
              <a:rPr lang="ja-JP" altLang="en-US" sz="1800" b="1" dirty="0">
                <a:solidFill>
                  <a:schemeClr val="accent5"/>
                </a:solidFill>
              </a:rPr>
              <a:t>○○</a:t>
            </a:r>
            <a:r>
              <a:rPr lang="ja-JP" altLang="en-US" sz="1800" dirty="0">
                <a:solidFill>
                  <a:schemeClr val="tx1"/>
                </a:solidFill>
              </a:rPr>
              <a:t>は </a:t>
            </a:r>
            <a:r>
              <a:rPr lang="en-US" altLang="ja-JP" sz="1800" dirty="0">
                <a:solidFill>
                  <a:schemeClr val="tx1"/>
                </a:solidFill>
              </a:rPr>
              <a:t>[</a:t>
            </a:r>
            <a:r>
              <a:rPr lang="ja-JP" altLang="en-US" sz="1800" b="1" dirty="0">
                <a:solidFill>
                  <a:schemeClr val="accent5"/>
                </a:solidFill>
              </a:rPr>
              <a:t>△△のサービス</a:t>
            </a:r>
            <a:r>
              <a:rPr lang="en-US" altLang="ja-JP" sz="1800" dirty="0">
                <a:solidFill>
                  <a:schemeClr val="tx1"/>
                </a:solidFill>
              </a:rPr>
              <a:t>] </a:t>
            </a:r>
            <a:r>
              <a:rPr lang="ja-JP" altLang="en-US" sz="1800" dirty="0">
                <a:solidFill>
                  <a:schemeClr val="tx1"/>
                </a:solidFill>
              </a:rPr>
              <a:t>を公開しました。 </a:t>
            </a:r>
            <a:r>
              <a:rPr lang="en-US" altLang="ja-JP" sz="1800" dirty="0">
                <a:solidFill>
                  <a:schemeClr val="tx1"/>
                </a:solidFill>
              </a:rPr>
              <a:t>[</a:t>
            </a:r>
            <a:r>
              <a:rPr lang="en-US" altLang="ja-JP" sz="1800" b="1" dirty="0">
                <a:solidFill>
                  <a:schemeClr val="accent5"/>
                </a:solidFill>
              </a:rPr>
              <a:t>Listen : </a:t>
            </a:r>
            <a:r>
              <a:rPr lang="ja-JP" altLang="en-US" sz="1800" b="1" dirty="0">
                <a:solidFill>
                  <a:schemeClr val="accent5"/>
                </a:solidFill>
              </a:rPr>
              <a:t>□□なお客様が□□したい時</a:t>
            </a:r>
            <a:r>
              <a:rPr lang="en-US" altLang="ja-JP" sz="1800" dirty="0">
                <a:solidFill>
                  <a:schemeClr val="tx1"/>
                </a:solidFill>
              </a:rPr>
              <a:t>] </a:t>
            </a:r>
            <a:r>
              <a:rPr lang="ja-JP" altLang="en-US" sz="1800" dirty="0">
                <a:solidFill>
                  <a:schemeClr val="tx1"/>
                </a:solidFill>
              </a:rPr>
              <a:t>に </a:t>
            </a:r>
            <a:r>
              <a:rPr lang="en-US" altLang="ja-JP" sz="1800" dirty="0">
                <a:solidFill>
                  <a:schemeClr val="tx1"/>
                </a:solidFill>
              </a:rPr>
              <a:t>[</a:t>
            </a:r>
            <a:r>
              <a:rPr lang="en-US" altLang="ja-JP" sz="1800" b="1" dirty="0">
                <a:solidFill>
                  <a:schemeClr val="accent5"/>
                </a:solidFill>
              </a:rPr>
              <a:t>Invent : </a:t>
            </a:r>
            <a:r>
              <a:rPr lang="ja-JP" altLang="en-US" sz="1800" b="1" dirty="0">
                <a:solidFill>
                  <a:schemeClr val="accent5"/>
                </a:solidFill>
              </a:rPr>
              <a:t>より最適</a:t>
            </a:r>
            <a:r>
              <a:rPr lang="en-US" altLang="ja-JP" sz="1800" b="1" dirty="0">
                <a:solidFill>
                  <a:schemeClr val="accent5"/>
                </a:solidFill>
              </a:rPr>
              <a:t>/</a:t>
            </a:r>
            <a:r>
              <a:rPr lang="ja-JP" altLang="en-US" sz="1800" b="1" dirty="0">
                <a:solidFill>
                  <a:schemeClr val="accent5"/>
                </a:solidFill>
              </a:rPr>
              <a:t>より幅広な解決策</a:t>
            </a:r>
            <a:r>
              <a:rPr lang="en-US" altLang="ja-JP" sz="1800" dirty="0">
                <a:solidFill>
                  <a:schemeClr val="tx1"/>
                </a:solidFill>
              </a:rPr>
              <a:t>]</a:t>
            </a:r>
            <a:r>
              <a:rPr lang="en-US" altLang="ja-JP" sz="1800" b="1" dirty="0">
                <a:solidFill>
                  <a:schemeClr val="accent4"/>
                </a:solidFill>
              </a:rPr>
              <a:t> </a:t>
            </a:r>
            <a:r>
              <a:rPr lang="ja-JP" altLang="en-US" sz="1800" dirty="0">
                <a:solidFill>
                  <a:schemeClr val="tx1"/>
                </a:solidFill>
              </a:rPr>
              <a:t>ができます。</a:t>
            </a:r>
            <a:endParaRPr lang="en-US" altLang="ja-JP" sz="1800" dirty="0">
              <a:solidFill>
                <a:schemeClr val="tx1"/>
              </a:solidFill>
            </a:endParaRPr>
          </a:p>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することは当然でした </a:t>
            </a:r>
            <a:r>
              <a:rPr lang="en-US" altLang="ja-JP" sz="1800" b="1" dirty="0">
                <a:solidFill>
                  <a:schemeClr val="accent5"/>
                </a:solidFill>
              </a:rPr>
              <a:t>or ××</a:t>
            </a:r>
            <a:r>
              <a:rPr lang="ja-JP" altLang="en-US" sz="1800" b="1" dirty="0">
                <a:solidFill>
                  <a:schemeClr val="accent5"/>
                </a:solidFill>
              </a:rPr>
              <a:t>と</a:t>
            </a:r>
            <a:r>
              <a:rPr lang="en-US" altLang="ja-JP" sz="1800" b="1" dirty="0">
                <a:solidFill>
                  <a:schemeClr val="accent5"/>
                </a:solidFill>
              </a:rPr>
              <a:t>××</a:t>
            </a:r>
            <a:r>
              <a:rPr lang="ja-JP" altLang="en-US" sz="1800" b="1" dirty="0">
                <a:solidFill>
                  <a:schemeClr val="accent5"/>
                </a:solidFill>
              </a:rPr>
              <a:t>は別々に行うことは当然でした</a:t>
            </a:r>
            <a:r>
              <a:rPr lang="en-US" altLang="ja-JP" sz="1800" dirty="0">
                <a:solidFill>
                  <a:schemeClr val="tx1"/>
                </a:solidFill>
              </a:rPr>
              <a:t>]</a:t>
            </a:r>
            <a:r>
              <a:rPr lang="ja-JP" altLang="en-US" sz="1800" dirty="0">
                <a:solidFill>
                  <a:schemeClr val="tx1"/>
                </a:solidFill>
              </a:rPr>
              <a:t>が、</a:t>
            </a:r>
            <a:r>
              <a:rPr lang="en-US" altLang="ja-JP" sz="1800" dirty="0">
                <a:solidFill>
                  <a:schemeClr val="tx1"/>
                </a:solidFill>
              </a:rPr>
              <a:t> </a:t>
            </a:r>
            <a:r>
              <a:rPr lang="ja-JP" altLang="en-US" sz="1800" dirty="0">
                <a:solidFill>
                  <a:schemeClr val="tx1"/>
                </a:solidFill>
              </a:rPr>
              <a:t>△△はその</a:t>
            </a:r>
            <a:r>
              <a:rPr lang="ja-JP" altLang="en-US" sz="1800" u="sng" dirty="0">
                <a:solidFill>
                  <a:schemeClr val="tx1"/>
                </a:solidFill>
              </a:rPr>
              <a:t>常識を変え</a:t>
            </a:r>
            <a:r>
              <a:rPr lang="ja-JP" altLang="en-US" sz="1800" b="1" dirty="0">
                <a:solidFill>
                  <a:schemeClr val="accent5"/>
                </a:solidFill>
              </a:rPr>
              <a:t>○○</a:t>
            </a:r>
            <a:r>
              <a:rPr lang="ja-JP" altLang="en-US" sz="1800" dirty="0">
                <a:solidFill>
                  <a:schemeClr val="tx1"/>
                </a:solidFill>
              </a:rPr>
              <a:t>することで今までと比べ </a:t>
            </a:r>
            <a:r>
              <a:rPr lang="en-US" altLang="ja-JP" sz="1800" b="1" dirty="0">
                <a:solidFill>
                  <a:schemeClr val="accent5"/>
                </a:solidFill>
              </a:rPr>
              <a:t>××</a:t>
            </a:r>
            <a:r>
              <a:rPr lang="ja-JP" altLang="en-US" sz="1800" dirty="0">
                <a:solidFill>
                  <a:schemeClr val="tx1"/>
                </a:solidFill>
              </a:rPr>
              <a:t>の効果が得られます。</a:t>
            </a:r>
            <a:endParaRPr lang="en-US" altLang="ja-JP" sz="1800" dirty="0">
              <a:solidFill>
                <a:schemeClr val="tx1"/>
              </a:solidFill>
            </a:endParaRPr>
          </a:p>
        </p:txBody>
      </p:sp>
      <p:sp>
        <p:nvSpPr>
          <p:cNvPr id="27" name="コンテンツ プレースホルダー 5">
            <a:extLst>
              <a:ext uri="{FF2B5EF4-FFF2-40B4-BE49-F238E27FC236}">
                <a16:creationId xmlns:a16="http://schemas.microsoft.com/office/drawing/2014/main" id="{1C0608C3-B69F-5B25-F084-D516CBD88667}"/>
              </a:ext>
            </a:extLst>
          </p:cNvPr>
          <p:cNvSpPr txBox="1">
            <a:spLocks/>
          </p:cNvSpPr>
          <p:nvPr/>
        </p:nvSpPr>
        <p:spPr>
          <a:xfrm>
            <a:off x="4307130" y="2844581"/>
            <a:ext cx="3877572" cy="241604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△△は次の手順で利用できます。</a:t>
            </a:r>
            <a:endParaRPr lang="en-US" altLang="ja-JP" sz="1800" dirty="0">
              <a:solidFill>
                <a:schemeClr val="tx1"/>
              </a:solidFill>
            </a:endParaRPr>
          </a:p>
          <a:p>
            <a:endParaRPr lang="en-US" altLang="ja-JP" sz="1800" dirty="0">
              <a:solidFill>
                <a:schemeClr val="tx1"/>
              </a:solidFill>
            </a:endParaRPr>
          </a:p>
          <a:p>
            <a:r>
              <a:rPr lang="ja-JP" altLang="en-US" sz="1800" b="1" dirty="0">
                <a:solidFill>
                  <a:schemeClr val="accent5"/>
                </a:solidFill>
              </a:rPr>
              <a:t>① お買い物ページから</a:t>
            </a:r>
            <a:br>
              <a:rPr lang="en-US" altLang="ja-JP" sz="1800" b="1" dirty="0">
                <a:solidFill>
                  <a:schemeClr val="accent5"/>
                </a:solidFill>
              </a:rPr>
            </a:br>
            <a:r>
              <a:rPr lang="ja-JP" altLang="en-US" sz="1800" b="1" dirty="0">
                <a:solidFill>
                  <a:schemeClr val="accent5"/>
                </a:solidFill>
              </a:rPr>
              <a:t>　 </a:t>
            </a:r>
            <a:r>
              <a:rPr lang="en-US" altLang="ja-JP" sz="1800" b="1" dirty="0">
                <a:solidFill>
                  <a:schemeClr val="accent5"/>
                </a:solidFill>
              </a:rPr>
              <a:t>XX </a:t>
            </a:r>
            <a:r>
              <a:rPr lang="ja-JP" altLang="en-US" sz="1800" b="1" dirty="0">
                <a:solidFill>
                  <a:schemeClr val="accent5"/>
                </a:solidFill>
              </a:rPr>
              <a:t>をクリック</a:t>
            </a:r>
            <a:endParaRPr lang="en-US" altLang="ja-JP" sz="1800" b="1" dirty="0">
              <a:solidFill>
                <a:schemeClr val="accent5"/>
              </a:solidFill>
            </a:endParaRPr>
          </a:p>
          <a:p>
            <a:r>
              <a:rPr lang="ja-JP" altLang="en-US" sz="1800" b="1" dirty="0">
                <a:solidFill>
                  <a:schemeClr val="accent5"/>
                </a:solidFill>
              </a:rPr>
              <a:t>② チャットボックスに </a:t>
            </a:r>
            <a:r>
              <a:rPr lang="en-US" altLang="ja-JP" sz="1800" b="1" dirty="0">
                <a:solidFill>
                  <a:schemeClr val="accent5"/>
                </a:solidFill>
              </a:rPr>
              <a:t>XX </a:t>
            </a:r>
            <a:r>
              <a:rPr lang="ja-JP" altLang="en-US" sz="1800" b="1" dirty="0">
                <a:solidFill>
                  <a:schemeClr val="accent5"/>
                </a:solidFill>
              </a:rPr>
              <a:t>と入力</a:t>
            </a:r>
            <a:endParaRPr lang="en-US" altLang="ja-JP" sz="1800" b="1" dirty="0">
              <a:solidFill>
                <a:schemeClr val="accent5"/>
              </a:solidFill>
            </a:endParaRPr>
          </a:p>
          <a:p>
            <a:r>
              <a:rPr lang="ja-JP" altLang="en-US" sz="1800" b="1" dirty="0">
                <a:solidFill>
                  <a:schemeClr val="accent5"/>
                </a:solidFill>
              </a:rPr>
              <a:t>③ </a:t>
            </a:r>
            <a:r>
              <a:rPr lang="ja-JP" altLang="en-US" sz="1800" b="1" u="sng" dirty="0">
                <a:solidFill>
                  <a:schemeClr val="accent5"/>
                </a:solidFill>
              </a:rPr>
              <a:t>なんと</a:t>
            </a:r>
            <a:r>
              <a:rPr lang="ja-JP" altLang="en-US" sz="1800" b="1" dirty="0">
                <a:solidFill>
                  <a:schemeClr val="accent5"/>
                </a:solidFill>
              </a:rPr>
              <a:t>、□□が一瞬でできる</a:t>
            </a:r>
            <a:endParaRPr lang="en-US" altLang="ja-JP" sz="1800" b="1" dirty="0">
              <a:solidFill>
                <a:schemeClr val="accent5"/>
              </a:solidFill>
            </a:endParaRPr>
          </a:p>
          <a:p>
            <a:r>
              <a:rPr lang="ja-JP" altLang="en-US" sz="1800" dirty="0">
                <a:solidFill>
                  <a:schemeClr val="tx1"/>
                </a:solidFill>
              </a:rPr>
              <a:t>・・・</a:t>
            </a:r>
            <a:endParaRPr lang="en-US" altLang="ja-JP" sz="1800" dirty="0">
              <a:solidFill>
                <a:schemeClr val="tx1"/>
              </a:solidFill>
            </a:endParaRPr>
          </a:p>
        </p:txBody>
      </p:sp>
      <p:sp>
        <p:nvSpPr>
          <p:cNvPr id="28" name="コンテンツ プレースホルダー 5">
            <a:extLst>
              <a:ext uri="{FF2B5EF4-FFF2-40B4-BE49-F238E27FC236}">
                <a16:creationId xmlns:a16="http://schemas.microsoft.com/office/drawing/2014/main" id="{04C7F32F-05DA-DEC1-D89B-9FEA97A4E330}"/>
              </a:ext>
            </a:extLst>
          </p:cNvPr>
          <p:cNvSpPr txBox="1">
            <a:spLocks/>
          </p:cNvSpPr>
          <p:nvPr/>
        </p:nvSpPr>
        <p:spPr>
          <a:xfrm>
            <a:off x="8349491"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お客様は△△の体験についてどのように評価しています</a:t>
            </a:r>
            <a:r>
              <a:rPr lang="en-US" altLang="ja-JP" sz="1800" dirty="0">
                <a:solidFill>
                  <a:schemeClr val="tx1"/>
                </a:solidFill>
              </a:rPr>
              <a:t>?</a:t>
            </a:r>
          </a:p>
          <a:p>
            <a:r>
              <a:rPr lang="en-US" altLang="ja-JP" sz="1800" dirty="0">
                <a:solidFill>
                  <a:schemeClr val="tx1"/>
                </a:solidFill>
              </a:rPr>
              <a:t>A : </a:t>
            </a:r>
            <a:r>
              <a:rPr lang="ja-JP" altLang="en-US" sz="1800" dirty="0">
                <a:solidFill>
                  <a:schemeClr val="tx1"/>
                </a:solidFill>
              </a:rPr>
              <a:t>利用いただいたお客様からは</a:t>
            </a:r>
            <a:r>
              <a:rPr lang="ja-JP" altLang="en-US" sz="1800" b="1" dirty="0">
                <a:solidFill>
                  <a:schemeClr val="accent5"/>
                </a:solidFill>
              </a:rPr>
              <a:t>「お客様の声①」 「お客様の声②」</a:t>
            </a:r>
            <a:r>
              <a:rPr lang="ja-JP" altLang="en-US" sz="1800" dirty="0">
                <a:solidFill>
                  <a:schemeClr val="tx1"/>
                </a:solidFill>
              </a:rPr>
              <a:t>と評価いただいています</a:t>
            </a:r>
            <a:endParaRPr lang="en-US" altLang="ja-JP" sz="1800" dirty="0">
              <a:solidFill>
                <a:schemeClr val="tx1"/>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△△の価格はいくらですか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△△の価格は・・・</a:t>
            </a:r>
            <a:endParaRPr lang="en-US" altLang="ja-JP" sz="1800" b="1" dirty="0">
              <a:solidFill>
                <a:schemeClr val="accent5"/>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a:t>
            </a:r>
            <a:r>
              <a:rPr lang="ja-JP" altLang="en-US" sz="1800" b="1" dirty="0">
                <a:solidFill>
                  <a:schemeClr val="accent5"/>
                </a:solidFill>
              </a:rPr>
              <a:t>競合</a:t>
            </a:r>
            <a:r>
              <a:rPr lang="en-US" altLang="ja-JP" sz="1800" b="1" dirty="0">
                <a:solidFill>
                  <a:schemeClr val="accent5"/>
                </a:solidFill>
              </a:rPr>
              <a:t>/</a:t>
            </a:r>
            <a:r>
              <a:rPr lang="ja-JP" altLang="en-US" sz="1800" b="1" dirty="0">
                <a:solidFill>
                  <a:schemeClr val="accent5"/>
                </a:solidFill>
              </a:rPr>
              <a:t>既存製品</a:t>
            </a:r>
            <a:r>
              <a:rPr lang="ja-JP" altLang="en-US" sz="1800" dirty="0">
                <a:solidFill>
                  <a:schemeClr val="tx1"/>
                </a:solidFill>
              </a:rPr>
              <a:t>」とどう異なるのですか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今まで○○は・・・</a:t>
            </a:r>
            <a:endParaRPr lang="en-US" altLang="ja-JP" sz="1800" b="1" dirty="0">
              <a:solidFill>
                <a:schemeClr val="accent5"/>
              </a:solidFill>
            </a:endParaRPr>
          </a:p>
        </p:txBody>
      </p:sp>
      <p:sp>
        <p:nvSpPr>
          <p:cNvPr id="4" name="四角形: 角を丸くする 3">
            <a:extLst>
              <a:ext uri="{FF2B5EF4-FFF2-40B4-BE49-F238E27FC236}">
                <a16:creationId xmlns:a16="http://schemas.microsoft.com/office/drawing/2014/main" id="{178E8939-6EC2-4B29-0CB8-D3AB02E5FACD}"/>
              </a:ext>
            </a:extLst>
          </p:cNvPr>
          <p:cNvSpPr/>
          <p:nvPr/>
        </p:nvSpPr>
        <p:spPr>
          <a:xfrm>
            <a:off x="322109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7" name="四角形: 角を丸くする 6">
            <a:extLst>
              <a:ext uri="{FF2B5EF4-FFF2-40B4-BE49-F238E27FC236}">
                <a16:creationId xmlns:a16="http://schemas.microsoft.com/office/drawing/2014/main" id="{6DA16C73-1066-12D8-12F1-E2A1386B125C}"/>
              </a:ext>
            </a:extLst>
          </p:cNvPr>
          <p:cNvSpPr/>
          <p:nvPr/>
        </p:nvSpPr>
        <p:spPr>
          <a:xfrm>
            <a:off x="7260405"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開発</a:t>
            </a:r>
          </a:p>
        </p:txBody>
      </p:sp>
      <p:sp>
        <p:nvSpPr>
          <p:cNvPr id="8" name="四角形: 角を丸くする 7">
            <a:extLst>
              <a:ext uri="{FF2B5EF4-FFF2-40B4-BE49-F238E27FC236}">
                <a16:creationId xmlns:a16="http://schemas.microsoft.com/office/drawing/2014/main" id="{09731C3C-AFE4-3B59-0FBA-47288805C826}"/>
              </a:ext>
            </a:extLst>
          </p:cNvPr>
          <p:cNvSpPr/>
          <p:nvPr/>
        </p:nvSpPr>
        <p:spPr>
          <a:xfrm>
            <a:off x="11288119" y="2377228"/>
            <a:ext cx="701007" cy="308472"/>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企画</a:t>
            </a:r>
          </a:p>
        </p:txBody>
      </p:sp>
      <p:sp>
        <p:nvSpPr>
          <p:cNvPr id="10" name="吹き出し: 角を丸めた四角形 9">
            <a:extLst>
              <a:ext uri="{FF2B5EF4-FFF2-40B4-BE49-F238E27FC236}">
                <a16:creationId xmlns:a16="http://schemas.microsoft.com/office/drawing/2014/main" id="{F63E401B-351C-2DA7-2A29-985C7E69445B}"/>
              </a:ext>
            </a:extLst>
          </p:cNvPr>
          <p:cNvSpPr/>
          <p:nvPr/>
        </p:nvSpPr>
        <p:spPr>
          <a:xfrm>
            <a:off x="5289102" y="5567680"/>
            <a:ext cx="2895600" cy="904240"/>
          </a:xfrm>
          <a:prstGeom prst="wedgeRoundRectCallout">
            <a:avLst>
              <a:gd name="adj1" fmla="val 43729"/>
              <a:gd name="adj2" fmla="val -88538"/>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latin typeface="Amazon Ember Display" panose="020F0603020204020204" pitchFamily="34" charset="0"/>
                <a:ea typeface="メイリオ" panose="020B0604030504040204" pitchFamily="34" charset="-128"/>
              </a:rPr>
              <a:t>顧客向け </a:t>
            </a:r>
            <a:r>
              <a:rPr kumimoji="1" lang="en-US" altLang="ja-JP" sz="1600" dirty="0">
                <a:solidFill>
                  <a:schemeClr val="tx1"/>
                </a:solidFill>
                <a:latin typeface="Amazon Ember Display" panose="020F0603020204020204" pitchFamily="34" charset="0"/>
                <a:ea typeface="メイリオ" panose="020B0604030504040204" pitchFamily="34" charset="-128"/>
              </a:rPr>
              <a:t>FAQ </a:t>
            </a:r>
            <a:r>
              <a:rPr kumimoji="1" lang="ja-JP" altLang="en-US" sz="1600" dirty="0">
                <a:solidFill>
                  <a:schemeClr val="tx1"/>
                </a:solidFill>
                <a:latin typeface="Amazon Ember Display" panose="020F0603020204020204" pitchFamily="34" charset="0"/>
                <a:ea typeface="メイリオ" panose="020B0604030504040204" pitchFamily="34" charset="-128"/>
              </a:rPr>
              <a:t>は追加いただいて構いませんが、削除しないでください</a:t>
            </a:r>
          </a:p>
        </p:txBody>
      </p:sp>
      <p:pic>
        <p:nvPicPr>
          <p:cNvPr id="13" name="図 12">
            <a:extLst>
              <a:ext uri="{FF2B5EF4-FFF2-40B4-BE49-F238E27FC236}">
                <a16:creationId xmlns:a16="http://schemas.microsoft.com/office/drawing/2014/main" id="{1FB9D570-D4AE-8A3C-3BC5-F008E0163A8D}"/>
              </a:ext>
            </a:extLst>
          </p:cNvPr>
          <p:cNvPicPr>
            <a:picLocks noChangeAspect="1"/>
          </p:cNvPicPr>
          <p:nvPr/>
        </p:nvPicPr>
        <p:blipFill>
          <a:blip r:embed="rId3"/>
          <a:stretch>
            <a:fillRect/>
          </a:stretch>
        </p:blipFill>
        <p:spPr>
          <a:xfrm>
            <a:off x="11070143" y="143685"/>
            <a:ext cx="918983" cy="1139754"/>
          </a:xfrm>
          <a:prstGeom prst="rect">
            <a:avLst/>
          </a:prstGeom>
        </p:spPr>
      </p:pic>
    </p:spTree>
    <p:extLst>
      <p:ext uri="{BB962C8B-B14F-4D97-AF65-F5344CB8AC3E}">
        <p14:creationId xmlns:p14="http://schemas.microsoft.com/office/powerpoint/2010/main" val="6536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8E7510B-16BC-C699-419A-684E2A07363F}"/>
              </a:ext>
            </a:extLst>
          </p:cNvPr>
          <p:cNvSpPr>
            <a:spLocks noGrp="1"/>
          </p:cNvSpPr>
          <p:nvPr>
            <p:ph type="sldNum" sz="quarter" idx="12"/>
          </p:nvPr>
        </p:nvSpPr>
        <p:spPr/>
        <p:txBody>
          <a:bodyPr/>
          <a:lstStyle/>
          <a:p>
            <a:fld id="{EB4B8DE2-A4E8-46E4-8BBF-D75455EFF32C}" type="slidenum">
              <a:rPr lang="en-US" smtClean="0"/>
              <a:pPr/>
              <a:t>32</a:t>
            </a:fld>
            <a:endParaRPr lang="en-US" dirty="0"/>
          </a:p>
        </p:txBody>
      </p:sp>
      <p:sp>
        <p:nvSpPr>
          <p:cNvPr id="3" name="タイトル 2">
            <a:extLst>
              <a:ext uri="{FF2B5EF4-FFF2-40B4-BE49-F238E27FC236}">
                <a16:creationId xmlns:a16="http://schemas.microsoft.com/office/drawing/2014/main" id="{1DF35205-7B7C-8549-59C0-490847321815}"/>
              </a:ext>
            </a:extLst>
          </p:cNvPr>
          <p:cNvSpPr>
            <a:spLocks noGrp="1"/>
          </p:cNvSpPr>
          <p:nvPr>
            <p:ph type="title"/>
          </p:nvPr>
        </p:nvSpPr>
        <p:spPr/>
        <p:txBody>
          <a:bodyPr/>
          <a:lstStyle/>
          <a:p>
            <a:r>
              <a:rPr kumimoji="1" lang="en-US" altLang="ja-JP" dirty="0"/>
              <a:t>PR/FAQ (</a:t>
            </a:r>
            <a:r>
              <a:rPr kumimoji="1" lang="ja-JP" altLang="en-US" dirty="0"/>
              <a:t>提供者・社内フォーカス</a:t>
            </a:r>
            <a:r>
              <a:rPr kumimoji="1" lang="en-US" altLang="ja-JP" dirty="0"/>
              <a:t>) </a:t>
            </a:r>
            <a:r>
              <a:rPr kumimoji="1" lang="ja-JP" altLang="en-US" dirty="0"/>
              <a:t>を書く</a:t>
            </a:r>
          </a:p>
        </p:txBody>
      </p:sp>
      <p:sp>
        <p:nvSpPr>
          <p:cNvPr id="30" name="コンテンツ プレースホルダー 29">
            <a:extLst>
              <a:ext uri="{FF2B5EF4-FFF2-40B4-BE49-F238E27FC236}">
                <a16:creationId xmlns:a16="http://schemas.microsoft.com/office/drawing/2014/main" id="{2ABD864E-A15E-1EE6-7539-BB34C1B20FD6}"/>
              </a:ext>
            </a:extLst>
          </p:cNvPr>
          <p:cNvSpPr>
            <a:spLocks noGrp="1"/>
          </p:cNvSpPr>
          <p:nvPr>
            <p:ph sz="quarter" idx="13"/>
          </p:nvPr>
        </p:nvSpPr>
        <p:spPr>
          <a:xfrm>
            <a:off x="407988" y="1376363"/>
            <a:ext cx="11449050" cy="907941"/>
          </a:xfrm>
        </p:spPr>
        <p:txBody>
          <a:bodyPr/>
          <a:lstStyle/>
          <a:p>
            <a:r>
              <a:rPr kumimoji="1" lang="en-US" altLang="ja-JP" dirty="0"/>
              <a:t>[</a:t>
            </a:r>
            <a:r>
              <a:rPr kumimoji="1" lang="ja-JP" altLang="en-US" dirty="0"/>
              <a:t>ペアワーク</a:t>
            </a:r>
            <a:r>
              <a:rPr kumimoji="1" lang="en-US" altLang="ja-JP" dirty="0"/>
              <a:t>] </a:t>
            </a:r>
            <a:endParaRPr lang="en-US" altLang="ja-JP" dirty="0"/>
          </a:p>
          <a:p>
            <a:r>
              <a:rPr lang="ja-JP" altLang="en-US" dirty="0"/>
              <a:t>ペア内で企画と開発を分担し、下記の着色箇所を変更する形で執筆ください。</a:t>
            </a:r>
            <a:endParaRPr lang="en-US" altLang="ja-JP" dirty="0"/>
          </a:p>
        </p:txBody>
      </p:sp>
      <p:sp>
        <p:nvSpPr>
          <p:cNvPr id="9" name="四角形: 角を丸くする 8">
            <a:extLst>
              <a:ext uri="{FF2B5EF4-FFF2-40B4-BE49-F238E27FC236}">
                <a16:creationId xmlns:a16="http://schemas.microsoft.com/office/drawing/2014/main" id="{9DD1369E-9F3C-CD77-7894-B4561DD49935}"/>
              </a:ext>
            </a:extLst>
          </p:cNvPr>
          <p:cNvSpPr/>
          <p:nvPr/>
        </p:nvSpPr>
        <p:spPr>
          <a:xfrm>
            <a:off x="407988"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提供者メッセージ</a:t>
            </a:r>
          </a:p>
        </p:txBody>
      </p:sp>
      <p:sp>
        <p:nvSpPr>
          <p:cNvPr id="12" name="コンテンツ プレースホルダー 5">
            <a:extLst>
              <a:ext uri="{FF2B5EF4-FFF2-40B4-BE49-F238E27FC236}">
                <a16:creationId xmlns:a16="http://schemas.microsoft.com/office/drawing/2014/main" id="{7364AC71-DA6F-E891-77E4-043EBC250835}"/>
              </a:ext>
            </a:extLst>
          </p:cNvPr>
          <p:cNvSpPr txBox="1">
            <a:spLocks/>
          </p:cNvSpPr>
          <p:nvPr/>
        </p:nvSpPr>
        <p:spPr>
          <a:xfrm>
            <a:off x="407988" y="2844581"/>
            <a:ext cx="3734354" cy="2939266"/>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1800" dirty="0">
                <a:solidFill>
                  <a:schemeClr val="tx1"/>
                </a:solidFill>
              </a:rPr>
              <a:t>これまで </a:t>
            </a:r>
            <a:r>
              <a:rPr lang="en-US" altLang="ja-JP" sz="1800" dirty="0">
                <a:solidFill>
                  <a:schemeClr val="tx1"/>
                </a:solidFill>
              </a:rPr>
              <a:t>[</a:t>
            </a:r>
            <a:r>
              <a:rPr lang="en-US" altLang="ja-JP" sz="1800" b="1" dirty="0">
                <a:solidFill>
                  <a:schemeClr val="accent5"/>
                </a:solidFill>
              </a:rPr>
              <a:t>Define : ××</a:t>
            </a:r>
            <a:r>
              <a:rPr lang="ja-JP" altLang="en-US" sz="1800" b="1" dirty="0">
                <a:solidFill>
                  <a:schemeClr val="accent5"/>
                </a:solidFill>
              </a:rPr>
              <a:t>するのに</a:t>
            </a:r>
            <a:r>
              <a:rPr lang="en-US" altLang="ja-JP" sz="1800" b="1" dirty="0">
                <a:solidFill>
                  <a:schemeClr val="accent5"/>
                </a:solidFill>
              </a:rPr>
              <a:t>××</a:t>
            </a:r>
            <a:r>
              <a:rPr lang="ja-JP" altLang="en-US" sz="1800" b="1" dirty="0">
                <a:solidFill>
                  <a:schemeClr val="accent5"/>
                </a:solidFill>
              </a:rPr>
              <a:t>する</a:t>
            </a:r>
            <a:r>
              <a:rPr lang="en-US" altLang="ja-JP" sz="1800" dirty="0">
                <a:solidFill>
                  <a:schemeClr val="tx1"/>
                </a:solidFill>
              </a:rPr>
              <a:t>] </a:t>
            </a:r>
            <a:r>
              <a:rPr lang="ja-JP" altLang="en-US" sz="1800" dirty="0">
                <a:solidFill>
                  <a:schemeClr val="tx1"/>
                </a:solidFill>
              </a:rPr>
              <a:t>ことによる影響は見過ごされていました。</a:t>
            </a:r>
            <a:r>
              <a:rPr lang="ja-JP" altLang="en-US" sz="1800" b="1" dirty="0">
                <a:solidFill>
                  <a:schemeClr val="accent5"/>
                </a:solidFill>
              </a:rPr>
              <a:t>☆☆市場では約☆☆社 </a:t>
            </a:r>
            <a:r>
              <a:rPr lang="en-US" altLang="ja-JP" sz="1800" b="1" dirty="0">
                <a:solidFill>
                  <a:schemeClr val="accent5"/>
                </a:solidFill>
              </a:rPr>
              <a:t>/ </a:t>
            </a:r>
            <a:r>
              <a:rPr lang="ja-JP" altLang="en-US" sz="1800" b="1" dirty="0">
                <a:solidFill>
                  <a:schemeClr val="accent5"/>
                </a:solidFill>
              </a:rPr>
              <a:t>人のお客様</a:t>
            </a:r>
            <a:r>
              <a:rPr lang="ja-JP" altLang="en-US" sz="1800" dirty="0">
                <a:solidFill>
                  <a:schemeClr val="tx1"/>
                </a:solidFill>
              </a:rPr>
              <a:t>がこの課題を抱えていると推計しています。私達</a:t>
            </a:r>
            <a:r>
              <a:rPr lang="ja-JP" altLang="en-US" sz="1800" b="1" dirty="0">
                <a:solidFill>
                  <a:schemeClr val="accent5"/>
                </a:solidFill>
              </a:rPr>
              <a:t>株式会社○○</a:t>
            </a:r>
            <a:r>
              <a:rPr lang="ja-JP" altLang="en-US" sz="1800" dirty="0">
                <a:solidFill>
                  <a:schemeClr val="tx1"/>
                </a:solidFill>
              </a:rPr>
              <a:t>は</a:t>
            </a:r>
            <a:r>
              <a:rPr lang="en-US" altLang="ja-JP" sz="1800" dirty="0">
                <a:solidFill>
                  <a:schemeClr val="tx1"/>
                </a:solidFill>
              </a:rPr>
              <a:t>[</a:t>
            </a:r>
            <a:r>
              <a:rPr lang="ja-JP" altLang="en-US" sz="1800" b="1" dirty="0">
                <a:solidFill>
                  <a:schemeClr val="accent5"/>
                </a:solidFill>
              </a:rPr>
              <a:t>♡♡の独自技術 </a:t>
            </a:r>
            <a:r>
              <a:rPr lang="en-US" altLang="ja-JP" sz="1800" b="1" dirty="0">
                <a:solidFill>
                  <a:schemeClr val="accent5"/>
                </a:solidFill>
              </a:rPr>
              <a:t>/ </a:t>
            </a:r>
            <a:r>
              <a:rPr lang="ja-JP" altLang="en-US" sz="1800" b="1" dirty="0">
                <a:solidFill>
                  <a:schemeClr val="accent5"/>
                </a:solidFill>
              </a:rPr>
              <a:t>データ、パートナーシップ、販路、資金力</a:t>
            </a:r>
            <a:r>
              <a:rPr lang="en-US" altLang="ja-JP" sz="1800" b="1" dirty="0" err="1">
                <a:solidFill>
                  <a:schemeClr val="accent5"/>
                </a:solidFill>
              </a:rPr>
              <a:t>etc</a:t>
            </a:r>
            <a:r>
              <a:rPr lang="en-US" altLang="ja-JP" sz="1800" dirty="0">
                <a:solidFill>
                  <a:schemeClr val="tx1"/>
                </a:solidFill>
              </a:rPr>
              <a:t>] </a:t>
            </a:r>
            <a:r>
              <a:rPr lang="ja-JP" altLang="en-US" sz="1800" dirty="0">
                <a:solidFill>
                  <a:schemeClr val="tx1"/>
                </a:solidFill>
              </a:rPr>
              <a:t>を活かし</a:t>
            </a:r>
            <a:r>
              <a:rPr lang="ja-JP" altLang="en-US" sz="1800" b="1" dirty="0">
                <a:solidFill>
                  <a:schemeClr val="accent5"/>
                </a:solidFill>
              </a:rPr>
              <a:t>今後 </a:t>
            </a:r>
            <a:r>
              <a:rPr lang="en-US" altLang="ja-JP" sz="1800" b="1" dirty="0">
                <a:solidFill>
                  <a:schemeClr val="accent5"/>
                </a:solidFill>
              </a:rPr>
              <a:t>N </a:t>
            </a:r>
            <a:r>
              <a:rPr lang="ja-JP" altLang="en-US" sz="1800" b="1" dirty="0">
                <a:solidFill>
                  <a:schemeClr val="accent5"/>
                </a:solidFill>
              </a:rPr>
              <a:t>年で♡♡社</a:t>
            </a:r>
            <a:r>
              <a:rPr lang="ja-JP" altLang="en-US" sz="1800" dirty="0">
                <a:solidFill>
                  <a:schemeClr val="tx1"/>
                </a:solidFill>
              </a:rPr>
              <a:t>のお客様での導入を目指します。</a:t>
            </a:r>
            <a:endParaRPr lang="en-US" altLang="ja-JP" sz="1800" dirty="0">
              <a:solidFill>
                <a:schemeClr val="tx1"/>
              </a:solidFill>
            </a:endParaRPr>
          </a:p>
          <a:p>
            <a:endParaRPr lang="en-US" altLang="ja-JP" sz="1800" b="1" dirty="0">
              <a:solidFill>
                <a:schemeClr val="tx1"/>
              </a:solidFill>
            </a:endParaRPr>
          </a:p>
        </p:txBody>
      </p:sp>
      <p:pic>
        <p:nvPicPr>
          <p:cNvPr id="4" name="図 3">
            <a:extLst>
              <a:ext uri="{FF2B5EF4-FFF2-40B4-BE49-F238E27FC236}">
                <a16:creationId xmlns:a16="http://schemas.microsoft.com/office/drawing/2014/main" id="{FCDA7B54-B029-0DD0-B7E0-168FA20964BC}"/>
              </a:ext>
            </a:extLst>
          </p:cNvPr>
          <p:cNvPicPr>
            <a:picLocks noChangeAspect="1"/>
          </p:cNvPicPr>
          <p:nvPr/>
        </p:nvPicPr>
        <p:blipFill>
          <a:blip r:embed="rId3"/>
          <a:stretch>
            <a:fillRect/>
          </a:stretch>
        </p:blipFill>
        <p:spPr>
          <a:xfrm>
            <a:off x="11061079" y="120332"/>
            <a:ext cx="926133" cy="1163107"/>
          </a:xfrm>
          <a:prstGeom prst="rect">
            <a:avLst/>
          </a:prstGeom>
        </p:spPr>
      </p:pic>
      <p:sp>
        <p:nvSpPr>
          <p:cNvPr id="7" name="四角形: 角を丸くする 6">
            <a:extLst>
              <a:ext uri="{FF2B5EF4-FFF2-40B4-BE49-F238E27FC236}">
                <a16:creationId xmlns:a16="http://schemas.microsoft.com/office/drawing/2014/main" id="{2E017EFA-EC9D-F986-AD9F-5FE21B8B76CC}"/>
              </a:ext>
            </a:extLst>
          </p:cNvPr>
          <p:cNvSpPr/>
          <p:nvPr/>
        </p:nvSpPr>
        <p:spPr>
          <a:xfrm>
            <a:off x="4315306" y="2284304"/>
            <a:ext cx="3734354" cy="49432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chemeClr val="tx1"/>
                </a:solidFill>
                <a:latin typeface="メイリオ" panose="020B0604030504040204" pitchFamily="50" charset="-128"/>
                <a:ea typeface="メイリオ" panose="020B0604030504040204" pitchFamily="50" charset="-128"/>
              </a:rPr>
              <a:t>社内向け </a:t>
            </a:r>
            <a:r>
              <a:rPr kumimoji="1" lang="en-US" altLang="ja-JP" sz="2000" b="1" dirty="0">
                <a:solidFill>
                  <a:schemeClr val="tx1"/>
                </a:solidFill>
                <a:latin typeface="メイリオ" panose="020B0604030504040204" pitchFamily="50" charset="-128"/>
                <a:ea typeface="メイリオ" panose="020B0604030504040204" pitchFamily="50" charset="-128"/>
              </a:rPr>
              <a:t>FAQ</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
        <p:nvSpPr>
          <p:cNvPr id="8" name="コンテンツ プレースホルダー 5">
            <a:extLst>
              <a:ext uri="{FF2B5EF4-FFF2-40B4-BE49-F238E27FC236}">
                <a16:creationId xmlns:a16="http://schemas.microsoft.com/office/drawing/2014/main" id="{1634677E-7EAD-074F-E419-E31CD3461B72}"/>
              </a:ext>
            </a:extLst>
          </p:cNvPr>
          <p:cNvSpPr txBox="1">
            <a:spLocks/>
          </p:cNvSpPr>
          <p:nvPr/>
        </p:nvSpPr>
        <p:spPr>
          <a:xfrm>
            <a:off x="4315306" y="2844581"/>
            <a:ext cx="3734354" cy="3954929"/>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600"/>
              </a:spcAft>
              <a:buSzPct val="90000"/>
              <a:buFont typeface="Arial" panose="020B0604020202020204" pitchFamily="34" charset="0"/>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1pPr>
            <a:lvl2pPr marL="279450" indent="0" algn="l" defTabSz="914400" rtl="0" eaLnBrk="1" latinLnBrk="0" hangingPunct="1">
              <a:lnSpc>
                <a:spcPct val="100000"/>
              </a:lnSpc>
              <a:spcBef>
                <a:spcPts val="0"/>
              </a:spcBef>
              <a:spcAft>
                <a:spcPts val="600"/>
              </a:spcAft>
              <a:buSzPct val="90000"/>
              <a:buFont typeface="システムフォント（レギュラー）"/>
              <a:buNone/>
              <a:defRPr sz="2400" b="0" i="0" kern="1200" baseline="0">
                <a:solidFill>
                  <a:schemeClr val="tx2"/>
                </a:solidFill>
                <a:latin typeface="Amazon Ember Display" panose="020F0603020204020204" pitchFamily="34" charset="0"/>
                <a:ea typeface="メイリオ" panose="020B0604030504040204" pitchFamily="34" charset="-128"/>
                <a:cs typeface="+mn-cs"/>
              </a:defRPr>
            </a:lvl2pPr>
            <a:lvl3pPr marL="622350" indent="0" algn="l" defTabSz="914400" rtl="0" eaLnBrk="1" latinLnBrk="0" hangingPunct="1">
              <a:lnSpc>
                <a:spcPct val="100000"/>
              </a:lnSpc>
              <a:spcBef>
                <a:spcPts val="0"/>
              </a:spcBef>
              <a:spcAft>
                <a:spcPts val="600"/>
              </a:spcAft>
              <a:buFont typeface="システムフォント（レギュラー）"/>
              <a:buNone/>
              <a:defRPr sz="2000" b="0" i="0" kern="1200" baseline="0">
                <a:solidFill>
                  <a:schemeClr val="tx2"/>
                </a:solidFill>
                <a:latin typeface="Amazon Ember Display" panose="020F0603020204020204" pitchFamily="34" charset="0"/>
                <a:ea typeface="メイリオ" panose="020B0604030504040204" pitchFamily="34" charset="-128"/>
                <a:cs typeface="+mn-cs"/>
              </a:defRPr>
            </a:lvl3pPr>
            <a:lvl4pPr marL="79538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4pPr>
            <a:lvl5pPr marL="966838" indent="0" algn="l" defTabSz="914400" rtl="0" eaLnBrk="1" latinLnBrk="0" hangingPunct="1">
              <a:lnSpc>
                <a:spcPct val="100000"/>
              </a:lnSpc>
              <a:spcBef>
                <a:spcPts val="0"/>
              </a:spcBef>
              <a:spcAft>
                <a:spcPts val="600"/>
              </a:spcAft>
              <a:buFont typeface="Arial" panose="020B0604020202020204" pitchFamily="34" charset="0"/>
              <a:buNone/>
              <a:defRPr sz="1800" b="0" i="0" kern="1200" baseline="0">
                <a:solidFill>
                  <a:schemeClr val="tx2"/>
                </a:solidFill>
                <a:latin typeface="Amazon Ember Display" panose="020F0603020204020204" pitchFamily="34" charset="0"/>
                <a:ea typeface="メイリオ"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1800" dirty="0">
                <a:solidFill>
                  <a:schemeClr val="tx1"/>
                </a:solidFill>
              </a:rPr>
              <a:t>Q: </a:t>
            </a:r>
            <a:r>
              <a:rPr lang="ja-JP" altLang="en-US" sz="1800" dirty="0">
                <a:solidFill>
                  <a:schemeClr val="tx1"/>
                </a:solidFill>
              </a:rPr>
              <a:t>リリース後、いつ開発の継続を検討しますか </a:t>
            </a:r>
            <a:r>
              <a:rPr lang="en-US" altLang="ja-JP" sz="1800" dirty="0">
                <a:solidFill>
                  <a:schemeClr val="tx1"/>
                </a:solidFill>
              </a:rPr>
              <a:t>? </a:t>
            </a:r>
          </a:p>
          <a:p>
            <a:r>
              <a:rPr lang="en-US" altLang="ja-JP" sz="1800" dirty="0">
                <a:solidFill>
                  <a:schemeClr val="tx1"/>
                </a:solidFill>
              </a:rPr>
              <a:t>A : </a:t>
            </a:r>
            <a:r>
              <a:rPr lang="ja-JP" altLang="en-US" sz="1800" b="1" dirty="0">
                <a:solidFill>
                  <a:schemeClr val="accent5"/>
                </a:solidFill>
              </a:rPr>
              <a:t>リリース後半年で行います</a:t>
            </a:r>
            <a:endParaRPr lang="en-US" altLang="ja-JP" sz="1800" b="1" dirty="0">
              <a:solidFill>
                <a:schemeClr val="accent5"/>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継続の意思決定に使用する目標値と値は </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導入顧客数 </a:t>
            </a:r>
            <a:r>
              <a:rPr lang="en-US" altLang="ja-JP" sz="1800" b="1" dirty="0">
                <a:solidFill>
                  <a:schemeClr val="accent5"/>
                </a:solidFill>
              </a:rPr>
              <a:t>100 </a:t>
            </a:r>
            <a:r>
              <a:rPr lang="ja-JP" altLang="en-US" sz="1800" b="1" dirty="0">
                <a:solidFill>
                  <a:schemeClr val="accent5"/>
                </a:solidFill>
              </a:rPr>
              <a:t>を目指します</a:t>
            </a:r>
            <a:endParaRPr lang="en-US" altLang="ja-JP" sz="1800" b="1" dirty="0">
              <a:solidFill>
                <a:schemeClr val="accent5"/>
              </a:solidFill>
            </a:endParaRPr>
          </a:p>
          <a:p>
            <a:endParaRPr lang="en-US" altLang="ja-JP" sz="1800" dirty="0">
              <a:solidFill>
                <a:schemeClr val="tx1"/>
              </a:solidFill>
            </a:endParaRPr>
          </a:p>
          <a:p>
            <a:r>
              <a:rPr lang="en-US" altLang="ja-JP" sz="1800" dirty="0">
                <a:solidFill>
                  <a:schemeClr val="tx1"/>
                </a:solidFill>
              </a:rPr>
              <a:t>Q: </a:t>
            </a:r>
            <a:r>
              <a:rPr lang="ja-JP" altLang="en-US" sz="1800" dirty="0">
                <a:solidFill>
                  <a:schemeClr val="tx1"/>
                </a:solidFill>
              </a:rPr>
              <a:t>競争優位性をどのように評価しますか</a:t>
            </a:r>
            <a:r>
              <a:rPr lang="en-US" altLang="ja-JP" sz="1800" dirty="0">
                <a:solidFill>
                  <a:schemeClr val="tx1"/>
                </a:solidFill>
              </a:rPr>
              <a:t>?</a:t>
            </a:r>
          </a:p>
          <a:p>
            <a:r>
              <a:rPr lang="en-US" altLang="ja-JP" sz="1800" dirty="0">
                <a:solidFill>
                  <a:schemeClr val="tx1"/>
                </a:solidFill>
              </a:rPr>
              <a:t>A: </a:t>
            </a:r>
            <a:r>
              <a:rPr lang="ja-JP" altLang="en-US" sz="1800" b="1" dirty="0">
                <a:solidFill>
                  <a:schemeClr val="accent5"/>
                </a:solidFill>
              </a:rPr>
              <a:t>導入後 </a:t>
            </a:r>
            <a:r>
              <a:rPr lang="en-US" altLang="ja-JP" sz="1800" b="1" dirty="0">
                <a:solidFill>
                  <a:schemeClr val="accent5"/>
                </a:solidFill>
              </a:rPr>
              <a:t>N </a:t>
            </a:r>
            <a:r>
              <a:rPr lang="ja-JP" altLang="en-US" sz="1800" b="1" dirty="0">
                <a:solidFill>
                  <a:schemeClr val="accent5"/>
                </a:solidFill>
              </a:rPr>
              <a:t>ヵ月で </a:t>
            </a:r>
            <a:r>
              <a:rPr lang="en-US" altLang="ja-JP" sz="1800" b="1" dirty="0">
                <a:solidFill>
                  <a:schemeClr val="accent5"/>
                </a:solidFill>
              </a:rPr>
              <a:t>X </a:t>
            </a:r>
            <a:r>
              <a:rPr lang="ja-JP" altLang="en-US" sz="1800" b="1" dirty="0">
                <a:solidFill>
                  <a:schemeClr val="accent5"/>
                </a:solidFill>
              </a:rPr>
              <a:t>回以上機能を利用していることを評価します</a:t>
            </a:r>
            <a:endParaRPr lang="en-US" altLang="ja-JP" sz="1800" b="1" dirty="0">
              <a:solidFill>
                <a:schemeClr val="accent5"/>
              </a:solidFill>
            </a:endParaRPr>
          </a:p>
        </p:txBody>
      </p:sp>
    </p:spTree>
    <p:extLst>
      <p:ext uri="{BB962C8B-B14F-4D97-AF65-F5344CB8AC3E}">
        <p14:creationId xmlns:p14="http://schemas.microsoft.com/office/powerpoint/2010/main" val="52323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E226E-5CA5-19C1-7B6B-FBB82D5B169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3C6ED321-2ED6-DE4E-DFCD-3454CD401B45}"/>
              </a:ext>
            </a:extLst>
          </p:cNvPr>
          <p:cNvSpPr>
            <a:spLocks noGrp="1"/>
          </p:cNvSpPr>
          <p:nvPr>
            <p:ph type="sldNum" sz="quarter" idx="13"/>
          </p:nvPr>
        </p:nvSpPr>
        <p:spPr/>
        <p:txBody>
          <a:bodyPr/>
          <a:lstStyle/>
          <a:p>
            <a:fld id="{EB4B8DE2-A4E8-46E4-8BBF-D75455EFF32C}" type="slidenum">
              <a:rPr lang="en-US" smtClean="0"/>
              <a:pPr/>
              <a:t>33</a:t>
            </a:fld>
            <a:endParaRPr lang="en-US" dirty="0"/>
          </a:p>
        </p:txBody>
      </p:sp>
      <p:sp>
        <p:nvSpPr>
          <p:cNvPr id="5" name="タイトル 4">
            <a:extLst>
              <a:ext uri="{FF2B5EF4-FFF2-40B4-BE49-F238E27FC236}">
                <a16:creationId xmlns:a16="http://schemas.microsoft.com/office/drawing/2014/main" id="{EF3D0B52-7AD3-2121-71A9-E9EF08C9B5A7}"/>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38569122-5780-1F70-3347-E135BD2B335D}"/>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b="1" dirty="0">
                <a:solidFill>
                  <a:schemeClr val="accent5"/>
                </a:solidFill>
              </a:rPr>
              <a:t>Test/Iterate : </a:t>
            </a:r>
            <a:r>
              <a:rPr lang="ja-JP" altLang="en-US" b="1" dirty="0">
                <a:solidFill>
                  <a:schemeClr val="accent5"/>
                </a:solidFill>
              </a:rPr>
              <a:t>成功を計測する指標は</a:t>
            </a:r>
            <a:r>
              <a:rPr lang="en-US" altLang="ja-JP" b="1" dirty="0">
                <a:solidFill>
                  <a:schemeClr val="accent5"/>
                </a:solidFill>
              </a:rPr>
              <a:t>?</a:t>
            </a:r>
          </a:p>
          <a:p>
            <a:pPr marL="457200" indent="-457200">
              <a:buAutoNum type="arabicPeriod"/>
            </a:pPr>
            <a:r>
              <a:rPr lang="ja-JP" altLang="en-US" dirty="0"/>
              <a:t>実行計画の作成</a:t>
            </a:r>
            <a:endParaRPr lang="en-US" altLang="ja-JP" dirty="0"/>
          </a:p>
          <a:p>
            <a:endParaRPr lang="en-US" altLang="ja-JP" dirty="0"/>
          </a:p>
          <a:p>
            <a:endParaRPr lang="en-US" altLang="ja-JP" dirty="0"/>
          </a:p>
        </p:txBody>
      </p:sp>
    </p:spTree>
    <p:extLst>
      <p:ext uri="{BB962C8B-B14F-4D97-AF65-F5344CB8AC3E}">
        <p14:creationId xmlns:p14="http://schemas.microsoft.com/office/powerpoint/2010/main" val="56081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5C12D-4CBF-C01A-87BE-DEDD28BE7E6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70B773B-A620-8FED-AF08-A963D4024F87}"/>
              </a:ext>
            </a:extLst>
          </p:cNvPr>
          <p:cNvSpPr>
            <a:spLocks noGrp="1"/>
          </p:cNvSpPr>
          <p:nvPr>
            <p:ph type="sldNum" sz="quarter" idx="12"/>
          </p:nvPr>
        </p:nvSpPr>
        <p:spPr/>
        <p:txBody>
          <a:bodyPr/>
          <a:lstStyle/>
          <a:p>
            <a:fld id="{EB4B8DE2-A4E8-46E4-8BBF-D75455EFF32C}" type="slidenum">
              <a:rPr lang="en-US" smtClean="0"/>
              <a:pPr/>
              <a:t>34</a:t>
            </a:fld>
            <a:endParaRPr lang="en-US" dirty="0"/>
          </a:p>
        </p:txBody>
      </p:sp>
      <p:sp>
        <p:nvSpPr>
          <p:cNvPr id="3" name="タイトル 2">
            <a:extLst>
              <a:ext uri="{FF2B5EF4-FFF2-40B4-BE49-F238E27FC236}">
                <a16:creationId xmlns:a16="http://schemas.microsoft.com/office/drawing/2014/main" id="{A5FE2991-01BD-AF27-10E7-0BBC9B552CDD}"/>
              </a:ext>
            </a:extLst>
          </p:cNvPr>
          <p:cNvSpPr>
            <a:spLocks noGrp="1"/>
          </p:cNvSpPr>
          <p:nvPr>
            <p:ph type="title"/>
          </p:nvPr>
        </p:nvSpPr>
        <p:spPr/>
        <p:txBody>
          <a:bodyPr/>
          <a:lstStyle/>
          <a:p>
            <a:r>
              <a:rPr kumimoji="1" lang="ja-JP" altLang="en-US" dirty="0"/>
              <a:t>プレスリリースまでにクリアする基準を設計する</a:t>
            </a:r>
          </a:p>
        </p:txBody>
      </p:sp>
      <p:sp>
        <p:nvSpPr>
          <p:cNvPr id="4" name="コンテンツ プレースホルダー 3">
            <a:extLst>
              <a:ext uri="{FF2B5EF4-FFF2-40B4-BE49-F238E27FC236}">
                <a16:creationId xmlns:a16="http://schemas.microsoft.com/office/drawing/2014/main" id="{FD5C718A-7CEA-22F6-F1D7-03CC7940801A}"/>
              </a:ext>
            </a:extLst>
          </p:cNvPr>
          <p:cNvSpPr>
            <a:spLocks noGrp="1"/>
          </p:cNvSpPr>
          <p:nvPr>
            <p:ph sz="quarter" idx="13"/>
          </p:nvPr>
        </p:nvSpPr>
        <p:spPr>
          <a:xfrm>
            <a:off x="407988" y="1376363"/>
            <a:ext cx="11449050" cy="461665"/>
          </a:xfrm>
        </p:spPr>
        <p:txBody>
          <a:bodyPr/>
          <a:lstStyle/>
          <a:p>
            <a:r>
              <a:rPr lang="en-US" altLang="ja-JP" b="1" dirty="0">
                <a:solidFill>
                  <a:schemeClr val="accent4"/>
                </a:solidFill>
              </a:rPr>
              <a:t>3 </a:t>
            </a:r>
            <a:r>
              <a:rPr lang="ja-JP" altLang="en-US" b="1" dirty="0">
                <a:solidFill>
                  <a:schemeClr val="accent4"/>
                </a:solidFill>
              </a:rPr>
              <a:t>ヵ月以内</a:t>
            </a:r>
            <a:r>
              <a:rPr lang="ja-JP" altLang="en-US" dirty="0"/>
              <a:t>に、実際のプレスリリースまで到達するためのマイルストンを設計する。</a:t>
            </a:r>
          </a:p>
        </p:txBody>
      </p:sp>
      <p:sp>
        <p:nvSpPr>
          <p:cNvPr id="5" name="四角形: 角を丸くする 4">
            <a:extLst>
              <a:ext uri="{FF2B5EF4-FFF2-40B4-BE49-F238E27FC236}">
                <a16:creationId xmlns:a16="http://schemas.microsoft.com/office/drawing/2014/main" id="{2556990E-1144-EDDD-2284-6A775971BB0D}"/>
              </a:ext>
            </a:extLst>
          </p:cNvPr>
          <p:cNvSpPr/>
          <p:nvPr/>
        </p:nvSpPr>
        <p:spPr>
          <a:xfrm>
            <a:off x="2776250"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スポンサーの</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獲得</a:t>
            </a:r>
          </a:p>
        </p:txBody>
      </p:sp>
      <p:sp>
        <p:nvSpPr>
          <p:cNvPr id="6" name="四角形: 角を丸くする 5">
            <a:extLst>
              <a:ext uri="{FF2B5EF4-FFF2-40B4-BE49-F238E27FC236}">
                <a16:creationId xmlns:a16="http://schemas.microsoft.com/office/drawing/2014/main" id="{72741038-6ADD-6CCD-8350-ADAE379BBE89}"/>
              </a:ext>
            </a:extLst>
          </p:cNvPr>
          <p:cNvSpPr/>
          <p:nvPr/>
        </p:nvSpPr>
        <p:spPr>
          <a:xfrm>
            <a:off x="5500305"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ファンの獲得</a:t>
            </a:r>
          </a:p>
        </p:txBody>
      </p:sp>
      <p:sp>
        <p:nvSpPr>
          <p:cNvPr id="7" name="四角形: 角を丸くする 6">
            <a:extLst>
              <a:ext uri="{FF2B5EF4-FFF2-40B4-BE49-F238E27FC236}">
                <a16:creationId xmlns:a16="http://schemas.microsoft.com/office/drawing/2014/main" id="{14706046-DDAE-0BAF-56BA-B95EAF7A973D}"/>
              </a:ext>
            </a:extLst>
          </p:cNvPr>
          <p:cNvSpPr/>
          <p:nvPr/>
        </p:nvSpPr>
        <p:spPr>
          <a:xfrm>
            <a:off x="8224360" y="1961002"/>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12" name="矢印: 右 11">
            <a:extLst>
              <a:ext uri="{FF2B5EF4-FFF2-40B4-BE49-F238E27FC236}">
                <a16:creationId xmlns:a16="http://schemas.microsoft.com/office/drawing/2014/main" id="{425234B7-805A-6EEC-6989-40713DDAF863}"/>
              </a:ext>
            </a:extLst>
          </p:cNvPr>
          <p:cNvSpPr/>
          <p:nvPr/>
        </p:nvSpPr>
        <p:spPr>
          <a:xfrm>
            <a:off x="4990640" y="2148810"/>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5841796F-0483-C7D9-C0C6-D56ACE19AC30}"/>
              </a:ext>
            </a:extLst>
          </p:cNvPr>
          <p:cNvSpPr/>
          <p:nvPr/>
        </p:nvSpPr>
        <p:spPr>
          <a:xfrm>
            <a:off x="7721648" y="2148810"/>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矢印: 右 13">
            <a:extLst>
              <a:ext uri="{FF2B5EF4-FFF2-40B4-BE49-F238E27FC236}">
                <a16:creationId xmlns:a16="http://schemas.microsoft.com/office/drawing/2014/main" id="{F32E2929-1B09-93B6-8509-3E833F9C89BD}"/>
              </a:ext>
            </a:extLst>
          </p:cNvPr>
          <p:cNvSpPr/>
          <p:nvPr/>
        </p:nvSpPr>
        <p:spPr>
          <a:xfrm>
            <a:off x="10414365" y="2148810"/>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コンテンツ プレースホルダー 2">
            <a:extLst>
              <a:ext uri="{FF2B5EF4-FFF2-40B4-BE49-F238E27FC236}">
                <a16:creationId xmlns:a16="http://schemas.microsoft.com/office/drawing/2014/main" id="{3A5F702A-B498-1F77-0C81-EF705799FDDD}"/>
              </a:ext>
            </a:extLst>
          </p:cNvPr>
          <p:cNvSpPr txBox="1">
            <a:spLocks/>
          </p:cNvSpPr>
          <p:nvPr/>
        </p:nvSpPr>
        <p:spPr>
          <a:xfrm>
            <a:off x="407988" y="3025043"/>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誰が計測するか </a:t>
            </a:r>
            <a:r>
              <a:rPr kumimoji="1" lang="en-US" altLang="ja-JP" sz="2000" dirty="0">
                <a:latin typeface="メイリオ" panose="020B0604030504040204" pitchFamily="50" charset="-128"/>
                <a:ea typeface="メイリオ" panose="020B0604030504040204" pitchFamily="50" charset="-128"/>
              </a:rPr>
              <a:t>? </a:t>
            </a:r>
          </a:p>
        </p:txBody>
      </p:sp>
      <p:sp>
        <p:nvSpPr>
          <p:cNvPr id="16" name="コンテンツ プレースホルダー 2">
            <a:extLst>
              <a:ext uri="{FF2B5EF4-FFF2-40B4-BE49-F238E27FC236}">
                <a16:creationId xmlns:a16="http://schemas.microsoft.com/office/drawing/2014/main" id="{8986000D-315F-AEB0-7A69-2703D25C9E34}"/>
              </a:ext>
            </a:extLst>
          </p:cNvPr>
          <p:cNvSpPr txBox="1">
            <a:spLocks/>
          </p:cNvSpPr>
          <p:nvPr/>
        </p:nvSpPr>
        <p:spPr>
          <a:xfrm>
            <a:off x="407988" y="4040266"/>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 ?</a:t>
            </a:r>
          </a:p>
        </p:txBody>
      </p:sp>
      <p:sp>
        <p:nvSpPr>
          <p:cNvPr id="18" name="コンテンツ プレースホルダー 2">
            <a:extLst>
              <a:ext uri="{FF2B5EF4-FFF2-40B4-BE49-F238E27FC236}">
                <a16:creationId xmlns:a16="http://schemas.microsoft.com/office/drawing/2014/main" id="{754E97E2-983A-8104-BC14-52928E3E7924}"/>
              </a:ext>
            </a:extLst>
          </p:cNvPr>
          <p:cNvSpPr txBox="1">
            <a:spLocks/>
          </p:cNvSpPr>
          <p:nvPr/>
        </p:nvSpPr>
        <p:spPr>
          <a:xfrm>
            <a:off x="10754175" y="2148810"/>
            <a:ext cx="1437825" cy="541687"/>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1600" dirty="0">
                <a:latin typeface="メイリオ" panose="020B0604030504040204" pitchFamily="50" charset="-128"/>
                <a:ea typeface="メイリオ" panose="020B0604030504040204" pitchFamily="50" charset="-128"/>
              </a:rPr>
              <a:t>プレス</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リリースへ</a:t>
            </a:r>
            <a:r>
              <a:rPr kumimoji="1" lang="en-US" altLang="ja-JP" sz="16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FA21C018-2D25-5150-4A4B-C909A1118998}"/>
              </a:ext>
            </a:extLst>
          </p:cNvPr>
          <p:cNvSpPr txBox="1">
            <a:spLocks/>
          </p:cNvSpPr>
          <p:nvPr/>
        </p:nvSpPr>
        <p:spPr>
          <a:xfrm>
            <a:off x="407988" y="5014692"/>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6D18ED2C-7B2F-928F-1B65-A8ADBB837835}"/>
              </a:ext>
            </a:extLst>
          </p:cNvPr>
          <p:cNvSpPr/>
          <p:nvPr/>
        </p:nvSpPr>
        <p:spPr>
          <a:xfrm>
            <a:off x="2776250"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a:t>
            </a:r>
          </a:p>
        </p:txBody>
      </p:sp>
      <p:cxnSp>
        <p:nvCxnSpPr>
          <p:cNvPr id="9" name="直線矢印コネクタ 8">
            <a:extLst>
              <a:ext uri="{FF2B5EF4-FFF2-40B4-BE49-F238E27FC236}">
                <a16:creationId xmlns:a16="http://schemas.microsoft.com/office/drawing/2014/main" id="{34FAEA5F-EF67-97C6-B2F7-169D00281DFF}"/>
              </a:ext>
            </a:extLst>
          </p:cNvPr>
          <p:cNvCxnSpPr>
            <a:cxnSpLocks/>
          </p:cNvCxnSpPr>
          <p:nvPr/>
        </p:nvCxnSpPr>
        <p:spPr>
          <a:xfrm>
            <a:off x="2776250" y="6216673"/>
            <a:ext cx="4850310" cy="0"/>
          </a:xfrm>
          <a:prstGeom prst="straightConnector1">
            <a:avLst/>
          </a:prstGeom>
          <a:ln w="38100" cap="rnd">
            <a:solidFill>
              <a:schemeClr val="accent5"/>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DA31A546-641C-D395-568E-57B5276DA1BB}"/>
              </a:ext>
            </a:extLst>
          </p:cNvPr>
          <p:cNvSpPr/>
          <p:nvPr/>
        </p:nvSpPr>
        <p:spPr>
          <a:xfrm>
            <a:off x="4069287" y="6060793"/>
            <a:ext cx="2261345" cy="351291"/>
          </a:xfrm>
          <a:prstGeom prst="roundRect">
            <a:avLst/>
          </a:prstGeom>
          <a:solidFill>
            <a:schemeClr val="accent5"/>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市場検証投資</a:t>
            </a:r>
          </a:p>
        </p:txBody>
      </p:sp>
      <p:cxnSp>
        <p:nvCxnSpPr>
          <p:cNvPr id="28" name="直線矢印コネクタ 27">
            <a:extLst>
              <a:ext uri="{FF2B5EF4-FFF2-40B4-BE49-F238E27FC236}">
                <a16:creationId xmlns:a16="http://schemas.microsoft.com/office/drawing/2014/main" id="{937E237B-A2E6-FF69-89C9-7597036D1258}"/>
              </a:ext>
            </a:extLst>
          </p:cNvPr>
          <p:cNvCxnSpPr/>
          <p:nvPr/>
        </p:nvCxnSpPr>
        <p:spPr>
          <a:xfrm>
            <a:off x="8224360" y="6236438"/>
            <a:ext cx="3553983" cy="0"/>
          </a:xfrm>
          <a:prstGeom prst="straightConnector1">
            <a:avLst/>
          </a:prstGeom>
          <a:ln w="38100" cap="rnd">
            <a:solidFill>
              <a:schemeClr val="accent5"/>
            </a:solidFill>
            <a:round/>
            <a:tailEnd type="triangle"/>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5EBD37A1-6B2B-5029-CAD7-DB065A654342}"/>
              </a:ext>
            </a:extLst>
          </p:cNvPr>
          <p:cNvSpPr/>
          <p:nvPr/>
        </p:nvSpPr>
        <p:spPr>
          <a:xfrm>
            <a:off x="8870678" y="6060793"/>
            <a:ext cx="2261345" cy="351291"/>
          </a:xfrm>
          <a:prstGeom prst="roundRect">
            <a:avLst/>
          </a:prstGeom>
          <a:solidFill>
            <a:schemeClr val="accent5"/>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Amazon Ember Display" panose="020F0603020204020204" pitchFamily="34" charset="0"/>
                <a:ea typeface="メイリオ" panose="020B0604030504040204" pitchFamily="34" charset="-128"/>
              </a:rPr>
              <a:t>市場競争投資</a:t>
            </a:r>
          </a:p>
        </p:txBody>
      </p:sp>
      <p:sp>
        <p:nvSpPr>
          <p:cNvPr id="30" name="正方形/長方形 29">
            <a:extLst>
              <a:ext uri="{FF2B5EF4-FFF2-40B4-BE49-F238E27FC236}">
                <a16:creationId xmlns:a16="http://schemas.microsoft.com/office/drawing/2014/main" id="{5280819A-D543-6A49-5593-0C5A53D88ABD}"/>
              </a:ext>
            </a:extLst>
          </p:cNvPr>
          <p:cNvSpPr/>
          <p:nvPr/>
        </p:nvSpPr>
        <p:spPr>
          <a:xfrm>
            <a:off x="2776250"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dirty="0">
                <a:solidFill>
                  <a:schemeClr val="tx1"/>
                </a:solidFill>
                <a:latin typeface="Amazon Ember Display" panose="020F0603020204020204" pitchFamily="34" charset="0"/>
                <a:ea typeface="メイリオ" panose="020B0604030504040204" pitchFamily="34" charset="-128"/>
              </a:rPr>
              <a:t>課題解決達成率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購入決定数</a:t>
            </a:r>
            <a:r>
              <a:rPr kumimoji="1" lang="en-US" altLang="ja-JP" sz="2000" dirty="0">
                <a:solidFill>
                  <a:schemeClr val="tx1"/>
                </a:solidFill>
                <a:latin typeface="Amazon Ember Display" panose="020F0603020204020204" pitchFamily="34" charset="0"/>
                <a:ea typeface="メイリオ" panose="020B0604030504040204" pitchFamily="34" charset="-128"/>
              </a:rPr>
              <a:t>(</a:t>
            </a:r>
            <a:r>
              <a:rPr kumimoji="1" lang="ja-JP" altLang="en-US" sz="2000" dirty="0">
                <a:solidFill>
                  <a:schemeClr val="tx1"/>
                </a:solidFill>
                <a:latin typeface="Amazon Ember Display" panose="020F0603020204020204" pitchFamily="34" charset="0"/>
                <a:ea typeface="メイリオ" panose="020B0604030504040204" pitchFamily="34" charset="-128"/>
              </a:rPr>
              <a:t>社内</a:t>
            </a:r>
            <a:r>
              <a:rPr kumimoji="1" lang="en-US" altLang="ja-JP" sz="2000" dirty="0">
                <a:solidFill>
                  <a:schemeClr val="tx1"/>
                </a:solidFill>
                <a:latin typeface="Amazon Ember Display" panose="020F0603020204020204" pitchFamily="34" charset="0"/>
                <a:ea typeface="メイリオ" panose="020B0604030504040204" pitchFamily="34" charset="-128"/>
              </a:rPr>
              <a:t>)</a:t>
            </a:r>
          </a:p>
        </p:txBody>
      </p:sp>
      <p:sp>
        <p:nvSpPr>
          <p:cNvPr id="31" name="正方形/長方形 30">
            <a:extLst>
              <a:ext uri="{FF2B5EF4-FFF2-40B4-BE49-F238E27FC236}">
                <a16:creationId xmlns:a16="http://schemas.microsoft.com/office/drawing/2014/main" id="{6CB14FF4-C8CC-CE99-99B4-1E7FDB401491}"/>
              </a:ext>
            </a:extLst>
          </p:cNvPr>
          <p:cNvSpPr/>
          <p:nvPr/>
        </p:nvSpPr>
        <p:spPr>
          <a:xfrm>
            <a:off x="2776250"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2" name="正方形/長方形 31">
            <a:extLst>
              <a:ext uri="{FF2B5EF4-FFF2-40B4-BE49-F238E27FC236}">
                <a16:creationId xmlns:a16="http://schemas.microsoft.com/office/drawing/2014/main" id="{4E4C700A-6BED-208E-5B55-16FBBDF80F61}"/>
              </a:ext>
            </a:extLst>
          </p:cNvPr>
          <p:cNvSpPr/>
          <p:nvPr/>
        </p:nvSpPr>
        <p:spPr>
          <a:xfrm>
            <a:off x="5500306"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プロダクト開発チーム・営業</a:t>
            </a:r>
          </a:p>
        </p:txBody>
      </p:sp>
      <p:sp>
        <p:nvSpPr>
          <p:cNvPr id="33" name="正方形/長方形 32">
            <a:extLst>
              <a:ext uri="{FF2B5EF4-FFF2-40B4-BE49-F238E27FC236}">
                <a16:creationId xmlns:a16="http://schemas.microsoft.com/office/drawing/2014/main" id="{243690B6-F6F2-5B0B-F684-62B6BC076CA4}"/>
              </a:ext>
            </a:extLst>
          </p:cNvPr>
          <p:cNvSpPr/>
          <p:nvPr/>
        </p:nvSpPr>
        <p:spPr>
          <a:xfrm>
            <a:off x="5500306"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dirty="0">
                <a:solidFill>
                  <a:schemeClr val="tx1"/>
                </a:solidFill>
                <a:latin typeface="Amazon Ember Display" panose="020F0603020204020204" pitchFamily="34" charset="0"/>
                <a:ea typeface="メイリオ" panose="020B0604030504040204" pitchFamily="34" charset="-128"/>
              </a:rPr>
              <a:t>課題解決達成率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購入決定数</a:t>
            </a:r>
            <a:r>
              <a:rPr kumimoji="1" lang="en-US" altLang="ja-JP" sz="2000" dirty="0">
                <a:solidFill>
                  <a:schemeClr val="tx1"/>
                </a:solidFill>
                <a:latin typeface="Amazon Ember Display" panose="020F0603020204020204" pitchFamily="34" charset="0"/>
                <a:ea typeface="メイリオ" panose="020B0604030504040204" pitchFamily="34" charset="-128"/>
              </a:rPr>
              <a:t>(</a:t>
            </a:r>
            <a:r>
              <a:rPr kumimoji="1" lang="ja-JP" altLang="en-US" sz="2000" dirty="0">
                <a:solidFill>
                  <a:schemeClr val="tx1"/>
                </a:solidFill>
                <a:latin typeface="Amazon Ember Display" panose="020F0603020204020204" pitchFamily="34" charset="0"/>
                <a:ea typeface="メイリオ" panose="020B0604030504040204" pitchFamily="34" charset="-128"/>
              </a:rPr>
              <a:t>社外</a:t>
            </a:r>
            <a:r>
              <a:rPr kumimoji="1" lang="en-US" altLang="ja-JP" sz="2000" dirty="0">
                <a:solidFill>
                  <a:schemeClr val="tx1"/>
                </a:solidFill>
                <a:latin typeface="Amazon Ember Display" panose="020F0603020204020204" pitchFamily="34" charset="0"/>
                <a:ea typeface="メイリオ" panose="020B0604030504040204" pitchFamily="34" charset="-128"/>
              </a:rPr>
              <a:t>)</a:t>
            </a:r>
          </a:p>
        </p:txBody>
      </p:sp>
      <p:sp>
        <p:nvSpPr>
          <p:cNvPr id="34" name="正方形/長方形 33">
            <a:extLst>
              <a:ext uri="{FF2B5EF4-FFF2-40B4-BE49-F238E27FC236}">
                <a16:creationId xmlns:a16="http://schemas.microsoft.com/office/drawing/2014/main" id="{0373EB40-63BB-EB5E-178B-FE2B93899164}"/>
              </a:ext>
            </a:extLst>
          </p:cNvPr>
          <p:cNvSpPr/>
          <p:nvPr/>
        </p:nvSpPr>
        <p:spPr>
          <a:xfrm>
            <a:off x="5500306"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5" name="正方形/長方形 34">
            <a:extLst>
              <a:ext uri="{FF2B5EF4-FFF2-40B4-BE49-F238E27FC236}">
                <a16:creationId xmlns:a16="http://schemas.microsoft.com/office/drawing/2014/main" id="{C6B91923-9AFC-C616-5ECD-F0AF59BDE2B8}"/>
              </a:ext>
            </a:extLst>
          </p:cNvPr>
          <p:cNvSpPr/>
          <p:nvPr/>
        </p:nvSpPr>
        <p:spPr>
          <a:xfrm>
            <a:off x="8224361" y="2976681"/>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プロダクトマネージャー、</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経営者</a:t>
            </a:r>
          </a:p>
        </p:txBody>
      </p:sp>
      <p:sp>
        <p:nvSpPr>
          <p:cNvPr id="36" name="正方形/長方形 35">
            <a:extLst>
              <a:ext uri="{FF2B5EF4-FFF2-40B4-BE49-F238E27FC236}">
                <a16:creationId xmlns:a16="http://schemas.microsoft.com/office/drawing/2014/main" id="{9557743C-978D-65A0-AB38-F5D3078E54BE}"/>
              </a:ext>
            </a:extLst>
          </p:cNvPr>
          <p:cNvSpPr/>
          <p:nvPr/>
        </p:nvSpPr>
        <p:spPr>
          <a:xfrm>
            <a:off x="8224361" y="4010898"/>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市場規模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推定シェア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購入単価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想定利用期間</a:t>
            </a:r>
            <a:endParaRPr kumimoji="1" lang="en-US" altLang="ja-JP" dirty="0">
              <a:solidFill>
                <a:schemeClr val="tx1"/>
              </a:solidFill>
              <a:latin typeface="Amazon Ember Display" panose="020F0603020204020204" pitchFamily="34" charset="0"/>
              <a:ea typeface="メイリオ" panose="020B0604030504040204" pitchFamily="34" charset="-128"/>
            </a:endParaRPr>
          </a:p>
        </p:txBody>
      </p:sp>
      <p:sp>
        <p:nvSpPr>
          <p:cNvPr id="37" name="正方形/長方形 36">
            <a:extLst>
              <a:ext uri="{FF2B5EF4-FFF2-40B4-BE49-F238E27FC236}">
                <a16:creationId xmlns:a16="http://schemas.microsoft.com/office/drawing/2014/main" id="{9A465522-75C4-264E-F269-DAC88C728DFE}"/>
              </a:ext>
            </a:extLst>
          </p:cNvPr>
          <p:cNvSpPr/>
          <p:nvPr/>
        </p:nvSpPr>
        <p:spPr>
          <a:xfrm>
            <a:off x="8224361" y="502242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推定コストの </a:t>
            </a:r>
            <a:r>
              <a:rPr kumimoji="1" lang="en-US" altLang="ja-JP" sz="2000" dirty="0">
                <a:solidFill>
                  <a:schemeClr val="tx1"/>
                </a:solidFill>
                <a:latin typeface="Amazon Ember Display" panose="020F0603020204020204" pitchFamily="34" charset="0"/>
                <a:ea typeface="メイリオ" panose="020B0604030504040204" pitchFamily="34" charset="-128"/>
              </a:rPr>
              <a:t>N </a:t>
            </a:r>
            <a:r>
              <a:rPr kumimoji="1" lang="ja-JP" altLang="en-US" sz="2000" dirty="0">
                <a:solidFill>
                  <a:schemeClr val="tx1"/>
                </a:solidFill>
                <a:latin typeface="Amazon Ember Display" panose="020F0603020204020204" pitchFamily="34" charset="0"/>
                <a:ea typeface="メイリオ" panose="020B0604030504040204" pitchFamily="34" charset="-128"/>
              </a:rPr>
              <a:t>倍に到達</a:t>
            </a:r>
          </a:p>
        </p:txBody>
      </p:sp>
      <p:sp>
        <p:nvSpPr>
          <p:cNvPr id="38" name="四角形: 角を丸くする 37">
            <a:extLst>
              <a:ext uri="{FF2B5EF4-FFF2-40B4-BE49-F238E27FC236}">
                <a16:creationId xmlns:a16="http://schemas.microsoft.com/office/drawing/2014/main" id="{3A7C52C2-D53F-245D-D73A-C3B01BD45E74}"/>
              </a:ext>
            </a:extLst>
          </p:cNvPr>
          <p:cNvSpPr/>
          <p:nvPr/>
        </p:nvSpPr>
        <p:spPr>
          <a:xfrm>
            <a:off x="3707121" y="2648949"/>
            <a:ext cx="1623279" cy="3462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実践編で実施</a:t>
            </a:r>
          </a:p>
        </p:txBody>
      </p:sp>
    </p:spTree>
    <p:extLst>
      <p:ext uri="{BB962C8B-B14F-4D97-AF65-F5344CB8AC3E}">
        <p14:creationId xmlns:p14="http://schemas.microsoft.com/office/powerpoint/2010/main" val="89769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F4BEC5CB-3BE1-E3E9-5CD7-04D2AFA8A18D}"/>
              </a:ext>
            </a:extLst>
          </p:cNvPr>
          <p:cNvSpPr>
            <a:spLocks noGrp="1"/>
          </p:cNvSpPr>
          <p:nvPr>
            <p:ph type="title"/>
          </p:nvPr>
        </p:nvSpPr>
        <p:spPr/>
        <p:txBody>
          <a:bodyPr/>
          <a:lstStyle/>
          <a:p>
            <a:r>
              <a:rPr lang="en-US" altLang="ja-JP" dirty="0"/>
              <a:t>Have a break!</a:t>
            </a:r>
            <a:endParaRPr lang="ja-JP" altLang="en-US" dirty="0"/>
          </a:p>
        </p:txBody>
      </p:sp>
      <p:sp>
        <p:nvSpPr>
          <p:cNvPr id="2" name="スライド番号プレースホルダー 1">
            <a:extLst>
              <a:ext uri="{FF2B5EF4-FFF2-40B4-BE49-F238E27FC236}">
                <a16:creationId xmlns:a16="http://schemas.microsoft.com/office/drawing/2014/main" id="{858A2545-1D1F-25EC-87FF-225C0F205B5A}"/>
              </a:ext>
            </a:extLst>
          </p:cNvPr>
          <p:cNvSpPr>
            <a:spLocks noGrp="1"/>
          </p:cNvSpPr>
          <p:nvPr>
            <p:ph type="sldNum" sz="quarter" idx="12"/>
          </p:nvPr>
        </p:nvSpPr>
        <p:spPr/>
        <p:txBody>
          <a:bodyPr/>
          <a:lstStyle/>
          <a:p>
            <a:fld id="{EB4B8DE2-A4E8-46E4-8BBF-D75455EFF32C}" type="slidenum">
              <a:rPr lang="en-US" smtClean="0"/>
              <a:pPr/>
              <a:t>35</a:t>
            </a:fld>
            <a:endParaRPr lang="en-US" dirty="0"/>
          </a:p>
        </p:txBody>
      </p:sp>
    </p:spTree>
    <p:extLst>
      <p:ext uri="{BB962C8B-B14F-4D97-AF65-F5344CB8AC3E}">
        <p14:creationId xmlns:p14="http://schemas.microsoft.com/office/powerpoint/2010/main" val="3374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1A645-CB86-B073-EA73-5BBD3215266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BFE2018-EB8D-7677-6F08-F20259C0B972}"/>
              </a:ext>
            </a:extLst>
          </p:cNvPr>
          <p:cNvSpPr>
            <a:spLocks noGrp="1"/>
          </p:cNvSpPr>
          <p:nvPr>
            <p:ph type="sldNum" sz="quarter" idx="13"/>
          </p:nvPr>
        </p:nvSpPr>
        <p:spPr/>
        <p:txBody>
          <a:bodyPr/>
          <a:lstStyle/>
          <a:p>
            <a:fld id="{EB4B8DE2-A4E8-46E4-8BBF-D75455EFF32C}" type="slidenum">
              <a:rPr lang="en-US" smtClean="0"/>
              <a:pPr/>
              <a:t>36</a:t>
            </a:fld>
            <a:endParaRPr lang="en-US" dirty="0"/>
          </a:p>
        </p:txBody>
      </p:sp>
      <p:sp>
        <p:nvSpPr>
          <p:cNvPr id="5" name="タイトル 4">
            <a:extLst>
              <a:ext uri="{FF2B5EF4-FFF2-40B4-BE49-F238E27FC236}">
                <a16:creationId xmlns:a16="http://schemas.microsoft.com/office/drawing/2014/main" id="{60F18392-F83F-4A37-C272-67A695105A61}"/>
              </a:ext>
            </a:extLst>
          </p:cNvPr>
          <p:cNvSpPr>
            <a:spLocks noGrp="1"/>
          </p:cNvSpPr>
          <p:nvPr>
            <p:ph type="title"/>
          </p:nvPr>
        </p:nvSpPr>
        <p:spPr/>
        <p:txBody>
          <a:bodyPr/>
          <a:lstStyle/>
          <a:p>
            <a:r>
              <a:rPr lang="en-US" altLang="ja-JP" dirty="0"/>
              <a:t>Day2 : </a:t>
            </a:r>
            <a:r>
              <a:rPr lang="ja-JP" altLang="en-US" dirty="0"/>
              <a:t>改善編</a:t>
            </a:r>
          </a:p>
        </p:txBody>
      </p:sp>
      <p:sp>
        <p:nvSpPr>
          <p:cNvPr id="6" name="コンテンツ プレースホルダー 5">
            <a:extLst>
              <a:ext uri="{FF2B5EF4-FFF2-40B4-BE49-F238E27FC236}">
                <a16:creationId xmlns:a16="http://schemas.microsoft.com/office/drawing/2014/main" id="{54164672-08B0-05EC-9FB1-0027973FF375}"/>
              </a:ext>
            </a:extLst>
          </p:cNvPr>
          <p:cNvSpPr>
            <a:spLocks noGrp="1"/>
          </p:cNvSpPr>
          <p:nvPr>
            <p:ph sz="quarter" idx="14"/>
          </p:nvPr>
        </p:nvSpPr>
        <p:spPr>
          <a:xfrm>
            <a:off x="407987" y="1376363"/>
            <a:ext cx="6025469" cy="4478149"/>
          </a:xfrm>
        </p:spPr>
        <p:txBody>
          <a:bodyPr/>
          <a:lstStyle/>
          <a:p>
            <a:pPr marL="457200" indent="-457200">
              <a:buAutoNum type="arabicPeriod"/>
            </a:pPr>
            <a:r>
              <a:rPr lang="ja-JP" altLang="en-US" dirty="0"/>
              <a:t>改善編のポイント</a:t>
            </a:r>
            <a:endParaRPr lang="en-US" altLang="ja-JP" dirty="0"/>
          </a:p>
          <a:p>
            <a:pPr marL="457200" indent="-457200">
              <a:buAutoNum type="arabicPeriod"/>
            </a:pPr>
            <a:r>
              <a:rPr lang="ja-JP" altLang="en-US" dirty="0"/>
              <a:t>改善の実践 </a:t>
            </a:r>
            <a:r>
              <a:rPr lang="en-US" altLang="ja-JP" dirty="0"/>
              <a:t>(</a:t>
            </a:r>
            <a:r>
              <a:rPr lang="ja-JP" altLang="en-US" dirty="0"/>
              <a:t>参加者主導</a:t>
            </a:r>
            <a:r>
              <a:rPr lang="en-US" altLang="ja-JP" dirty="0"/>
              <a:t>)</a:t>
            </a:r>
          </a:p>
          <a:p>
            <a:pPr marL="736650" lvl="1" indent="-457200">
              <a:buAutoNum type="arabicPeriod"/>
            </a:pPr>
            <a:r>
              <a:rPr lang="en-US" altLang="ja-JP" dirty="0"/>
              <a:t>Listen : </a:t>
            </a:r>
            <a:r>
              <a:rPr lang="ja-JP" altLang="en-US" dirty="0"/>
              <a:t>顧客は誰か </a:t>
            </a:r>
            <a:r>
              <a:rPr lang="en-US" altLang="ja-JP" dirty="0"/>
              <a:t>? </a:t>
            </a:r>
          </a:p>
          <a:p>
            <a:pPr marL="736650" lvl="1" indent="-457200">
              <a:buAutoNum type="arabicPeriod"/>
            </a:pPr>
            <a:r>
              <a:rPr lang="en-US" altLang="ja-JP" dirty="0"/>
              <a:t>Define : </a:t>
            </a:r>
            <a:r>
              <a:rPr lang="ja-JP" altLang="en-US" dirty="0"/>
              <a:t>課題と機会は何か </a:t>
            </a:r>
            <a:r>
              <a:rPr lang="en-US" altLang="ja-JP" dirty="0"/>
              <a:t>? </a:t>
            </a:r>
          </a:p>
          <a:p>
            <a:pPr marL="736650" lvl="1" indent="-457200">
              <a:buAutoNum type="arabicPeriod"/>
            </a:pPr>
            <a:r>
              <a:rPr lang="en-US" altLang="ja-JP" dirty="0"/>
              <a:t>Invent : </a:t>
            </a:r>
            <a:r>
              <a:rPr lang="ja-JP" altLang="en-US" dirty="0"/>
              <a:t>解決策は何か </a:t>
            </a:r>
            <a:r>
              <a:rPr lang="en-US" altLang="ja-JP" dirty="0"/>
              <a:t>?</a:t>
            </a:r>
          </a:p>
          <a:p>
            <a:pPr marL="736650" lvl="1"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736650" lvl="1"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b="1" dirty="0">
                <a:solidFill>
                  <a:schemeClr val="accent5"/>
                </a:solidFill>
              </a:rPr>
              <a:t>実行計画の作成</a:t>
            </a:r>
            <a:endParaRPr lang="en-US" altLang="ja-JP" b="1" dirty="0">
              <a:solidFill>
                <a:schemeClr val="accent5"/>
              </a:solidFill>
            </a:endParaRPr>
          </a:p>
          <a:p>
            <a:endParaRPr lang="en-US" altLang="ja-JP" dirty="0"/>
          </a:p>
          <a:p>
            <a:endParaRPr lang="en-US" altLang="ja-JP" dirty="0"/>
          </a:p>
        </p:txBody>
      </p:sp>
    </p:spTree>
    <p:extLst>
      <p:ext uri="{BB962C8B-B14F-4D97-AF65-F5344CB8AC3E}">
        <p14:creationId xmlns:p14="http://schemas.microsoft.com/office/powerpoint/2010/main" val="222175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FC50E-26D6-5CB7-A748-D304E63B2660}"/>
            </a:ext>
          </a:extLst>
        </p:cNvPr>
        <p:cNvGrpSpPr/>
        <p:nvPr/>
      </p:nvGrpSpPr>
      <p:grpSpPr>
        <a:xfrm>
          <a:off x="0" y="0"/>
          <a:ext cx="0" cy="0"/>
          <a:chOff x="0" y="0"/>
          <a:chExt cx="0" cy="0"/>
        </a:xfrm>
      </p:grpSpPr>
      <p:cxnSp>
        <p:nvCxnSpPr>
          <p:cNvPr id="41" name="直線矢印コネクタ 40">
            <a:extLst>
              <a:ext uri="{FF2B5EF4-FFF2-40B4-BE49-F238E27FC236}">
                <a16:creationId xmlns:a16="http://schemas.microsoft.com/office/drawing/2014/main" id="{3D49E774-982A-23F7-062A-0E598832A71E}"/>
              </a:ext>
            </a:extLst>
          </p:cNvPr>
          <p:cNvCxnSpPr>
            <a:cxnSpLocks/>
          </p:cNvCxnSpPr>
          <p:nvPr/>
        </p:nvCxnSpPr>
        <p:spPr>
          <a:xfrm>
            <a:off x="555584" y="2831281"/>
            <a:ext cx="0" cy="305654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8316481D-167C-38A8-D72D-63D087EB2A32}"/>
              </a:ext>
            </a:extLst>
          </p:cNvPr>
          <p:cNvCxnSpPr>
            <a:cxnSpLocks/>
          </p:cNvCxnSpPr>
          <p:nvPr/>
        </p:nvCxnSpPr>
        <p:spPr>
          <a:xfrm>
            <a:off x="555584" y="3123560"/>
            <a:ext cx="0" cy="8886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3228A9D7-767A-9DD3-76C1-8FB8A91276D2}"/>
              </a:ext>
            </a:extLst>
          </p:cNvPr>
          <p:cNvSpPr/>
          <p:nvPr/>
        </p:nvSpPr>
        <p:spPr>
          <a:xfrm>
            <a:off x="0" y="3991982"/>
            <a:ext cx="991561" cy="27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D256F6CA-C5BE-D7E8-AEB9-EEDFFC94A962}"/>
              </a:ext>
            </a:extLst>
          </p:cNvPr>
          <p:cNvSpPr>
            <a:spLocks noGrp="1"/>
          </p:cNvSpPr>
          <p:nvPr>
            <p:ph type="sldNum" sz="quarter" idx="12"/>
          </p:nvPr>
        </p:nvSpPr>
        <p:spPr/>
        <p:txBody>
          <a:bodyPr/>
          <a:lstStyle/>
          <a:p>
            <a:fld id="{EB4B8DE2-A4E8-46E4-8BBF-D75455EFF32C}" type="slidenum">
              <a:rPr lang="en-US" smtClean="0"/>
              <a:pPr/>
              <a:t>37</a:t>
            </a:fld>
            <a:endParaRPr lang="en-US" dirty="0"/>
          </a:p>
        </p:txBody>
      </p:sp>
      <p:sp>
        <p:nvSpPr>
          <p:cNvPr id="3" name="タイトル 2">
            <a:extLst>
              <a:ext uri="{FF2B5EF4-FFF2-40B4-BE49-F238E27FC236}">
                <a16:creationId xmlns:a16="http://schemas.microsoft.com/office/drawing/2014/main" id="{B862B134-8693-5904-02A4-241604A0687F}"/>
              </a:ext>
            </a:extLst>
          </p:cNvPr>
          <p:cNvSpPr>
            <a:spLocks noGrp="1"/>
          </p:cNvSpPr>
          <p:nvPr>
            <p:ph type="title"/>
          </p:nvPr>
        </p:nvSpPr>
        <p:spPr/>
        <p:txBody>
          <a:bodyPr/>
          <a:lstStyle/>
          <a:p>
            <a:r>
              <a:rPr lang="ja-JP" altLang="en-US" dirty="0"/>
              <a:t>今後のタイムラインとタスクを決める</a:t>
            </a:r>
            <a:endParaRPr kumimoji="1" lang="ja-JP" altLang="en-US" dirty="0"/>
          </a:p>
        </p:txBody>
      </p:sp>
      <p:sp>
        <p:nvSpPr>
          <p:cNvPr id="40" name="コンテンツ プレースホルダー 39">
            <a:extLst>
              <a:ext uri="{FF2B5EF4-FFF2-40B4-BE49-F238E27FC236}">
                <a16:creationId xmlns:a16="http://schemas.microsoft.com/office/drawing/2014/main" id="{D08D2BA2-B2BF-E149-C9F1-0DC21B8C4548}"/>
              </a:ext>
            </a:extLst>
          </p:cNvPr>
          <p:cNvSpPr>
            <a:spLocks noGrp="1"/>
          </p:cNvSpPr>
          <p:nvPr>
            <p:ph sz="quarter" idx="13"/>
          </p:nvPr>
        </p:nvSpPr>
        <p:spPr>
          <a:xfrm>
            <a:off x="407988" y="1376363"/>
            <a:ext cx="11449050" cy="461665"/>
          </a:xfrm>
        </p:spPr>
        <p:txBody>
          <a:bodyPr/>
          <a:lstStyle/>
          <a:p>
            <a:r>
              <a:rPr lang="ja-JP" altLang="en-US" dirty="0">
                <a:solidFill>
                  <a:schemeClr val="tx1"/>
                </a:solidFill>
              </a:rPr>
              <a:t>顧客の明確な反応を確認するマイルストン②まで </a:t>
            </a:r>
            <a:r>
              <a:rPr lang="en-US" altLang="ja-JP" dirty="0">
                <a:solidFill>
                  <a:schemeClr val="tx1"/>
                </a:solidFill>
              </a:rPr>
              <a:t>1~3 </a:t>
            </a:r>
            <a:r>
              <a:rPr lang="ja-JP" altLang="en-US" dirty="0">
                <a:solidFill>
                  <a:schemeClr val="tx1"/>
                </a:solidFill>
              </a:rPr>
              <a:t>ヵ月での到達を目指す。</a:t>
            </a:r>
            <a:endParaRPr lang="en-US" altLang="ja-JP" dirty="0">
              <a:solidFill>
                <a:schemeClr val="tx1"/>
              </a:solidFill>
            </a:endParaRPr>
          </a:p>
        </p:txBody>
      </p:sp>
      <p:sp>
        <p:nvSpPr>
          <p:cNvPr id="4" name="矢印: 五方向 3">
            <a:extLst>
              <a:ext uri="{FF2B5EF4-FFF2-40B4-BE49-F238E27FC236}">
                <a16:creationId xmlns:a16="http://schemas.microsoft.com/office/drawing/2014/main" id="{BB605A56-77AC-2E09-F6DC-37580F017B4C}"/>
              </a:ext>
            </a:extLst>
          </p:cNvPr>
          <p:cNvSpPr/>
          <p:nvPr/>
        </p:nvSpPr>
        <p:spPr>
          <a:xfrm>
            <a:off x="991563" y="3606155"/>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5" name="矢印: 五方向 4">
            <a:extLst>
              <a:ext uri="{FF2B5EF4-FFF2-40B4-BE49-F238E27FC236}">
                <a16:creationId xmlns:a16="http://schemas.microsoft.com/office/drawing/2014/main" id="{D1C34FF2-5C58-F60B-8884-661825885D02}"/>
              </a:ext>
            </a:extLst>
          </p:cNvPr>
          <p:cNvSpPr/>
          <p:nvPr/>
        </p:nvSpPr>
        <p:spPr>
          <a:xfrm>
            <a:off x="991563" y="441711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6" name="矢印: 五方向 5">
            <a:extLst>
              <a:ext uri="{FF2B5EF4-FFF2-40B4-BE49-F238E27FC236}">
                <a16:creationId xmlns:a16="http://schemas.microsoft.com/office/drawing/2014/main" id="{1A82873E-EA31-788B-9B06-24DEADCE8B33}"/>
              </a:ext>
            </a:extLst>
          </p:cNvPr>
          <p:cNvSpPr/>
          <p:nvPr/>
        </p:nvSpPr>
        <p:spPr>
          <a:xfrm>
            <a:off x="991563" y="526977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マイルストン④</a:t>
            </a:r>
          </a:p>
        </p:txBody>
      </p:sp>
      <p:sp>
        <p:nvSpPr>
          <p:cNvPr id="7" name="四角形: 角を丸くする 6">
            <a:extLst>
              <a:ext uri="{FF2B5EF4-FFF2-40B4-BE49-F238E27FC236}">
                <a16:creationId xmlns:a16="http://schemas.microsoft.com/office/drawing/2014/main" id="{B58FE16F-5FF9-C82A-3575-EA64CD02229B}"/>
              </a:ext>
            </a:extLst>
          </p:cNvPr>
          <p:cNvSpPr/>
          <p:nvPr/>
        </p:nvSpPr>
        <p:spPr>
          <a:xfrm>
            <a:off x="3210288" y="3606155"/>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ファンの獲得</a:t>
            </a:r>
          </a:p>
        </p:txBody>
      </p:sp>
      <p:sp>
        <p:nvSpPr>
          <p:cNvPr id="8" name="四角形: 角を丸くする 7">
            <a:extLst>
              <a:ext uri="{FF2B5EF4-FFF2-40B4-BE49-F238E27FC236}">
                <a16:creationId xmlns:a16="http://schemas.microsoft.com/office/drawing/2014/main" id="{53B5D4B0-9019-8A76-BA03-B55701A0ED4E}"/>
              </a:ext>
            </a:extLst>
          </p:cNvPr>
          <p:cNvSpPr/>
          <p:nvPr/>
        </p:nvSpPr>
        <p:spPr>
          <a:xfrm>
            <a:off x="3210288" y="442289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9" name="四角形: 角を丸くする 8">
            <a:extLst>
              <a:ext uri="{FF2B5EF4-FFF2-40B4-BE49-F238E27FC236}">
                <a16:creationId xmlns:a16="http://schemas.microsoft.com/office/drawing/2014/main" id="{F54A3D36-0759-D8A2-F091-2D45D24D36CE}"/>
              </a:ext>
            </a:extLst>
          </p:cNvPr>
          <p:cNvSpPr/>
          <p:nvPr/>
        </p:nvSpPr>
        <p:spPr>
          <a:xfrm>
            <a:off x="3210288" y="522806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プレスリリース</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発行</a:t>
            </a:r>
          </a:p>
        </p:txBody>
      </p:sp>
      <p:sp>
        <p:nvSpPr>
          <p:cNvPr id="10" name="四角形: 角を丸くする 9">
            <a:extLst>
              <a:ext uri="{FF2B5EF4-FFF2-40B4-BE49-F238E27FC236}">
                <a16:creationId xmlns:a16="http://schemas.microsoft.com/office/drawing/2014/main" id="{EA52AB5B-3577-BB37-1515-28736C2CA562}"/>
              </a:ext>
            </a:extLst>
          </p:cNvPr>
          <p:cNvSpPr/>
          <p:nvPr/>
        </p:nvSpPr>
        <p:spPr>
          <a:xfrm>
            <a:off x="5583099" y="2063718"/>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1" name="四角形: 角を丸くする 10">
            <a:extLst>
              <a:ext uri="{FF2B5EF4-FFF2-40B4-BE49-F238E27FC236}">
                <a16:creationId xmlns:a16="http://schemas.microsoft.com/office/drawing/2014/main" id="{E82742E1-213C-955E-DC45-D9E1D8FD6859}"/>
              </a:ext>
            </a:extLst>
          </p:cNvPr>
          <p:cNvSpPr/>
          <p:nvPr/>
        </p:nvSpPr>
        <p:spPr>
          <a:xfrm>
            <a:off x="7838111" y="2063718"/>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2" name="四角形: 角を丸くする 11">
            <a:extLst>
              <a:ext uri="{FF2B5EF4-FFF2-40B4-BE49-F238E27FC236}">
                <a16:creationId xmlns:a16="http://schemas.microsoft.com/office/drawing/2014/main" id="{F15D0434-B9B4-E074-C484-9FE6C95E37D9}"/>
              </a:ext>
            </a:extLst>
          </p:cNvPr>
          <p:cNvSpPr/>
          <p:nvPr/>
        </p:nvSpPr>
        <p:spPr>
          <a:xfrm>
            <a:off x="10093124" y="2063718"/>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3" name="テキスト ボックス 12">
            <a:extLst>
              <a:ext uri="{FF2B5EF4-FFF2-40B4-BE49-F238E27FC236}">
                <a16:creationId xmlns:a16="http://schemas.microsoft.com/office/drawing/2014/main" id="{63CF3261-ED0E-17DB-0C00-3FA42D340686}"/>
              </a:ext>
            </a:extLst>
          </p:cNvPr>
          <p:cNvSpPr txBox="1"/>
          <p:nvPr/>
        </p:nvSpPr>
        <p:spPr>
          <a:xfrm>
            <a:off x="5583099" y="304735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14" name="テキスト ボックス 13">
            <a:extLst>
              <a:ext uri="{FF2B5EF4-FFF2-40B4-BE49-F238E27FC236}">
                <a16:creationId xmlns:a16="http://schemas.microsoft.com/office/drawing/2014/main" id="{7F549CD0-58D5-299E-B50E-26DFA793464E}"/>
              </a:ext>
            </a:extLst>
          </p:cNvPr>
          <p:cNvSpPr txBox="1"/>
          <p:nvPr/>
        </p:nvSpPr>
        <p:spPr>
          <a:xfrm>
            <a:off x="5583099" y="3790437"/>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15" name="テキスト ボックス 14">
            <a:extLst>
              <a:ext uri="{FF2B5EF4-FFF2-40B4-BE49-F238E27FC236}">
                <a16:creationId xmlns:a16="http://schemas.microsoft.com/office/drawing/2014/main" id="{8F3DEEF1-154A-DB0B-3F77-2DAA2E96B64B}"/>
              </a:ext>
            </a:extLst>
          </p:cNvPr>
          <p:cNvSpPr txBox="1"/>
          <p:nvPr/>
        </p:nvSpPr>
        <p:spPr>
          <a:xfrm>
            <a:off x="5636211"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29" name="テキスト ボックス 28">
            <a:extLst>
              <a:ext uri="{FF2B5EF4-FFF2-40B4-BE49-F238E27FC236}">
                <a16:creationId xmlns:a16="http://schemas.microsoft.com/office/drawing/2014/main" id="{CC4168B1-7B96-DDC4-CE2A-CB69F6A4B206}"/>
              </a:ext>
            </a:extLst>
          </p:cNvPr>
          <p:cNvSpPr txBox="1"/>
          <p:nvPr/>
        </p:nvSpPr>
        <p:spPr>
          <a:xfrm>
            <a:off x="7838111" y="304735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0" name="テキスト ボックス 29">
            <a:extLst>
              <a:ext uri="{FF2B5EF4-FFF2-40B4-BE49-F238E27FC236}">
                <a16:creationId xmlns:a16="http://schemas.microsoft.com/office/drawing/2014/main" id="{35D5204E-B229-DB1F-54EA-C1014051528D}"/>
              </a:ext>
            </a:extLst>
          </p:cNvPr>
          <p:cNvSpPr txBox="1"/>
          <p:nvPr/>
        </p:nvSpPr>
        <p:spPr>
          <a:xfrm>
            <a:off x="7838111" y="3790437"/>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8B91E75E-7331-6001-0AAF-5223A41896F5}"/>
              </a:ext>
            </a:extLst>
          </p:cNvPr>
          <p:cNvSpPr txBox="1"/>
          <p:nvPr/>
        </p:nvSpPr>
        <p:spPr>
          <a:xfrm>
            <a:off x="7891223"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2" name="テキスト ボックス 31">
            <a:extLst>
              <a:ext uri="{FF2B5EF4-FFF2-40B4-BE49-F238E27FC236}">
                <a16:creationId xmlns:a16="http://schemas.microsoft.com/office/drawing/2014/main" id="{4F9A60B5-EBAC-877D-1AD4-3A7B01F03EA6}"/>
              </a:ext>
            </a:extLst>
          </p:cNvPr>
          <p:cNvSpPr txBox="1"/>
          <p:nvPr/>
        </p:nvSpPr>
        <p:spPr>
          <a:xfrm>
            <a:off x="10199346" y="304735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E9738737-DD85-400D-F904-EC3EC9DCA47B}"/>
              </a:ext>
            </a:extLst>
          </p:cNvPr>
          <p:cNvSpPr txBox="1"/>
          <p:nvPr/>
        </p:nvSpPr>
        <p:spPr>
          <a:xfrm>
            <a:off x="10199346" y="3790437"/>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テキスト ボックス 33">
            <a:extLst>
              <a:ext uri="{FF2B5EF4-FFF2-40B4-BE49-F238E27FC236}">
                <a16:creationId xmlns:a16="http://schemas.microsoft.com/office/drawing/2014/main" id="{1346BE61-91DD-5680-D470-E9FBCE53084A}"/>
              </a:ext>
            </a:extLst>
          </p:cNvPr>
          <p:cNvSpPr txBox="1"/>
          <p:nvPr/>
        </p:nvSpPr>
        <p:spPr>
          <a:xfrm>
            <a:off x="10199346"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5" name="矢印: 五方向 34">
            <a:extLst>
              <a:ext uri="{FF2B5EF4-FFF2-40B4-BE49-F238E27FC236}">
                <a16:creationId xmlns:a16="http://schemas.microsoft.com/office/drawing/2014/main" id="{B95B22ED-11E1-853B-8F23-696240F627C9}"/>
              </a:ext>
            </a:extLst>
          </p:cNvPr>
          <p:cNvSpPr/>
          <p:nvPr/>
        </p:nvSpPr>
        <p:spPr>
          <a:xfrm>
            <a:off x="991563" y="283128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6" name="四角形: 角を丸くする 35">
            <a:extLst>
              <a:ext uri="{FF2B5EF4-FFF2-40B4-BE49-F238E27FC236}">
                <a16:creationId xmlns:a16="http://schemas.microsoft.com/office/drawing/2014/main" id="{93DE5821-2A7D-7D9B-FFA5-A3472CC56C52}"/>
              </a:ext>
            </a:extLst>
          </p:cNvPr>
          <p:cNvSpPr/>
          <p:nvPr/>
        </p:nvSpPr>
        <p:spPr>
          <a:xfrm>
            <a:off x="3210288" y="279960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スポンサーの獲得</a:t>
            </a:r>
          </a:p>
        </p:txBody>
      </p:sp>
      <p:sp>
        <p:nvSpPr>
          <p:cNvPr id="37" name="テキスト ボックス 36">
            <a:extLst>
              <a:ext uri="{FF2B5EF4-FFF2-40B4-BE49-F238E27FC236}">
                <a16:creationId xmlns:a16="http://schemas.microsoft.com/office/drawing/2014/main" id="{C4AA01F8-02B9-BDEB-077F-50C96262B375}"/>
              </a:ext>
            </a:extLst>
          </p:cNvPr>
          <p:cNvSpPr txBox="1"/>
          <p:nvPr/>
        </p:nvSpPr>
        <p:spPr>
          <a:xfrm>
            <a:off x="5583099"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8" name="テキスト ボックス 37">
            <a:extLst>
              <a:ext uri="{FF2B5EF4-FFF2-40B4-BE49-F238E27FC236}">
                <a16:creationId xmlns:a16="http://schemas.microsoft.com/office/drawing/2014/main" id="{16B80D52-BF7E-C20F-122F-B77131D6EABB}"/>
              </a:ext>
            </a:extLst>
          </p:cNvPr>
          <p:cNvSpPr txBox="1"/>
          <p:nvPr/>
        </p:nvSpPr>
        <p:spPr>
          <a:xfrm>
            <a:off x="7838111"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9" name="テキスト ボックス 38">
            <a:extLst>
              <a:ext uri="{FF2B5EF4-FFF2-40B4-BE49-F238E27FC236}">
                <a16:creationId xmlns:a16="http://schemas.microsoft.com/office/drawing/2014/main" id="{B5FB5D75-FC6F-7875-D7BA-AB0D3FFE06A3}"/>
              </a:ext>
            </a:extLst>
          </p:cNvPr>
          <p:cNvSpPr txBox="1"/>
          <p:nvPr/>
        </p:nvSpPr>
        <p:spPr>
          <a:xfrm>
            <a:off x="10199346"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43" name="テキスト ボックス 42">
            <a:extLst>
              <a:ext uri="{FF2B5EF4-FFF2-40B4-BE49-F238E27FC236}">
                <a16:creationId xmlns:a16="http://schemas.microsoft.com/office/drawing/2014/main" id="{A16F907D-61AF-7CD2-3D03-3CFDAEA67F59}"/>
              </a:ext>
            </a:extLst>
          </p:cNvPr>
          <p:cNvSpPr txBox="1"/>
          <p:nvPr/>
        </p:nvSpPr>
        <p:spPr>
          <a:xfrm>
            <a:off x="0" y="5948113"/>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~6</a:t>
            </a:r>
            <a:r>
              <a:rPr kumimoji="1" lang="ja-JP" altLang="en-US" b="1" dirty="0">
                <a:latin typeface="メイリオ" panose="020B0604030504040204" pitchFamily="50" charset="-128"/>
                <a:ea typeface="メイリオ" panose="020B0604030504040204" pitchFamily="50" charset="-128"/>
              </a:rPr>
              <a:t>ヶ月</a:t>
            </a:r>
          </a:p>
        </p:txBody>
      </p:sp>
      <p:sp>
        <p:nvSpPr>
          <p:cNvPr id="49" name="テキスト ボックス 48">
            <a:extLst>
              <a:ext uri="{FF2B5EF4-FFF2-40B4-BE49-F238E27FC236}">
                <a16:creationId xmlns:a16="http://schemas.microsoft.com/office/drawing/2014/main" id="{10F78E72-3F0C-AB8A-BB05-C597425F8A03}"/>
              </a:ext>
            </a:extLst>
          </p:cNvPr>
          <p:cNvSpPr txBox="1"/>
          <p:nvPr/>
        </p:nvSpPr>
        <p:spPr>
          <a:xfrm>
            <a:off x="-34848" y="3991982"/>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~3</a:t>
            </a:r>
            <a:r>
              <a:rPr kumimoji="1" lang="ja-JP" altLang="en-US" b="1" dirty="0">
                <a:latin typeface="メイリオ" panose="020B0604030504040204" pitchFamily="50" charset="-128"/>
                <a:ea typeface="メイリオ" panose="020B0604030504040204" pitchFamily="50" charset="-128"/>
              </a:rPr>
              <a:t>ヶ月</a:t>
            </a:r>
          </a:p>
        </p:txBody>
      </p:sp>
      <p:sp>
        <p:nvSpPr>
          <p:cNvPr id="16" name="四角形: 角を丸くする 15">
            <a:extLst>
              <a:ext uri="{FF2B5EF4-FFF2-40B4-BE49-F238E27FC236}">
                <a16:creationId xmlns:a16="http://schemas.microsoft.com/office/drawing/2014/main" id="{E1B3180E-7D86-B84B-C3A0-96C5C068E9D5}"/>
              </a:ext>
            </a:extLst>
          </p:cNvPr>
          <p:cNvSpPr/>
          <p:nvPr/>
        </p:nvSpPr>
        <p:spPr>
          <a:xfrm>
            <a:off x="870857" y="2723475"/>
            <a:ext cx="11219910" cy="1586799"/>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Tree>
    <p:extLst>
      <p:ext uri="{BB962C8B-B14F-4D97-AF65-F5344CB8AC3E}">
        <p14:creationId xmlns:p14="http://schemas.microsoft.com/office/powerpoint/2010/main" val="390372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6623B-CFD7-01C5-E081-3F1E5439E67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0AD97AF-1E6D-858B-F335-F51808B8D73A}"/>
              </a:ext>
            </a:extLst>
          </p:cNvPr>
          <p:cNvSpPr>
            <a:spLocks noGrp="1"/>
          </p:cNvSpPr>
          <p:nvPr>
            <p:ph type="sldNum" sz="quarter" idx="12"/>
          </p:nvPr>
        </p:nvSpPr>
        <p:spPr/>
        <p:txBody>
          <a:bodyPr/>
          <a:lstStyle/>
          <a:p>
            <a:fld id="{EB4B8DE2-A4E8-46E4-8BBF-D75455EFF32C}" type="slidenum">
              <a:rPr lang="en-US" smtClean="0"/>
              <a:pPr/>
              <a:t>38</a:t>
            </a:fld>
            <a:endParaRPr lang="en-US" dirty="0"/>
          </a:p>
        </p:txBody>
      </p:sp>
      <p:sp>
        <p:nvSpPr>
          <p:cNvPr id="3" name="タイトル 2">
            <a:extLst>
              <a:ext uri="{FF2B5EF4-FFF2-40B4-BE49-F238E27FC236}">
                <a16:creationId xmlns:a16="http://schemas.microsoft.com/office/drawing/2014/main" id="{6562E6B0-15C4-F0FA-A66A-05FCCDC044FF}"/>
              </a:ext>
            </a:extLst>
          </p:cNvPr>
          <p:cNvSpPr>
            <a:spLocks noGrp="1"/>
          </p:cNvSpPr>
          <p:nvPr>
            <p:ph type="title"/>
          </p:nvPr>
        </p:nvSpPr>
        <p:spPr/>
        <p:txBody>
          <a:bodyPr/>
          <a:lstStyle/>
          <a:p>
            <a:r>
              <a:rPr kumimoji="1" lang="ja-JP" altLang="en-US" dirty="0"/>
              <a:t>タイムラインを決める</a:t>
            </a:r>
          </a:p>
        </p:txBody>
      </p:sp>
      <p:sp>
        <p:nvSpPr>
          <p:cNvPr id="4" name="コンテンツ プレースホルダー 3">
            <a:extLst>
              <a:ext uri="{FF2B5EF4-FFF2-40B4-BE49-F238E27FC236}">
                <a16:creationId xmlns:a16="http://schemas.microsoft.com/office/drawing/2014/main" id="{9F4DBAB3-B915-920A-E501-767D6B45A4CB}"/>
              </a:ext>
            </a:extLst>
          </p:cNvPr>
          <p:cNvSpPr>
            <a:spLocks noGrp="1"/>
          </p:cNvSpPr>
          <p:nvPr>
            <p:ph sz="quarter" idx="13"/>
          </p:nvPr>
        </p:nvSpPr>
        <p:spPr>
          <a:xfrm>
            <a:off x="407988" y="1376363"/>
            <a:ext cx="11449050" cy="907941"/>
          </a:xfrm>
        </p:spPr>
        <p:txBody>
          <a:bodyPr/>
          <a:lstStyle/>
          <a:p>
            <a:r>
              <a:rPr lang="en-US" altLang="ja-JP" dirty="0">
                <a:solidFill>
                  <a:schemeClr val="tx1"/>
                </a:solidFill>
              </a:rPr>
              <a:t>[</a:t>
            </a:r>
            <a:r>
              <a:rPr lang="ja-JP" altLang="en-US" dirty="0">
                <a:solidFill>
                  <a:schemeClr val="tx1"/>
                </a:solidFill>
              </a:rPr>
              <a:t>グループワーク</a:t>
            </a:r>
            <a:r>
              <a:rPr lang="en-US" altLang="ja-JP" dirty="0">
                <a:solidFill>
                  <a:schemeClr val="tx1"/>
                </a:solidFill>
              </a:rPr>
              <a:t>]</a:t>
            </a:r>
          </a:p>
          <a:p>
            <a:r>
              <a:rPr kumimoji="1" lang="en-US" altLang="ja-JP" dirty="0"/>
              <a:t>Test/Iterate </a:t>
            </a:r>
            <a:r>
              <a:rPr kumimoji="1" lang="ja-JP" altLang="en-US" dirty="0"/>
              <a:t>を下地に、各マイルストンの達成日時を決めてください。</a:t>
            </a:r>
            <a:endParaRPr kumimoji="1" lang="en-US" altLang="ja-JP" dirty="0"/>
          </a:p>
        </p:txBody>
      </p:sp>
      <p:sp>
        <p:nvSpPr>
          <p:cNvPr id="5" name="四角形: 角を丸くする 4">
            <a:extLst>
              <a:ext uri="{FF2B5EF4-FFF2-40B4-BE49-F238E27FC236}">
                <a16:creationId xmlns:a16="http://schemas.microsoft.com/office/drawing/2014/main" id="{10BD1199-3182-A155-8B68-FA7817C3FA1C}"/>
              </a:ext>
            </a:extLst>
          </p:cNvPr>
          <p:cNvSpPr/>
          <p:nvPr/>
        </p:nvSpPr>
        <p:spPr>
          <a:xfrm>
            <a:off x="2776250" y="2284304"/>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スポンサーの</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獲得</a:t>
            </a:r>
          </a:p>
        </p:txBody>
      </p:sp>
      <p:sp>
        <p:nvSpPr>
          <p:cNvPr id="6" name="四角形: 角を丸くする 5">
            <a:extLst>
              <a:ext uri="{FF2B5EF4-FFF2-40B4-BE49-F238E27FC236}">
                <a16:creationId xmlns:a16="http://schemas.microsoft.com/office/drawing/2014/main" id="{E8766B74-866D-0E81-9E5E-8E4057B21BCD}"/>
              </a:ext>
            </a:extLst>
          </p:cNvPr>
          <p:cNvSpPr/>
          <p:nvPr/>
        </p:nvSpPr>
        <p:spPr>
          <a:xfrm>
            <a:off x="5500305" y="2284304"/>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ファンの獲得</a:t>
            </a:r>
          </a:p>
        </p:txBody>
      </p:sp>
      <p:sp>
        <p:nvSpPr>
          <p:cNvPr id="7" name="四角形: 角を丸くする 6">
            <a:extLst>
              <a:ext uri="{FF2B5EF4-FFF2-40B4-BE49-F238E27FC236}">
                <a16:creationId xmlns:a16="http://schemas.microsoft.com/office/drawing/2014/main" id="{5E57D462-A69E-2DF1-5347-813151533B66}"/>
              </a:ext>
            </a:extLst>
          </p:cNvPr>
          <p:cNvSpPr/>
          <p:nvPr/>
        </p:nvSpPr>
        <p:spPr>
          <a:xfrm>
            <a:off x="8224360" y="2284304"/>
            <a:ext cx="2126255" cy="83728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12" name="矢印: 右 11">
            <a:extLst>
              <a:ext uri="{FF2B5EF4-FFF2-40B4-BE49-F238E27FC236}">
                <a16:creationId xmlns:a16="http://schemas.microsoft.com/office/drawing/2014/main" id="{6DEAF497-B381-6106-B70B-91D80C1D8983}"/>
              </a:ext>
            </a:extLst>
          </p:cNvPr>
          <p:cNvSpPr/>
          <p:nvPr/>
        </p:nvSpPr>
        <p:spPr>
          <a:xfrm>
            <a:off x="4990640" y="2472112"/>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3" name="矢印: 右 12">
            <a:extLst>
              <a:ext uri="{FF2B5EF4-FFF2-40B4-BE49-F238E27FC236}">
                <a16:creationId xmlns:a16="http://schemas.microsoft.com/office/drawing/2014/main" id="{DB64311B-36B9-B305-3A51-7A6BC573230B}"/>
              </a:ext>
            </a:extLst>
          </p:cNvPr>
          <p:cNvSpPr/>
          <p:nvPr/>
        </p:nvSpPr>
        <p:spPr>
          <a:xfrm>
            <a:off x="7721648" y="2472112"/>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4" name="矢印: 右 13">
            <a:extLst>
              <a:ext uri="{FF2B5EF4-FFF2-40B4-BE49-F238E27FC236}">
                <a16:creationId xmlns:a16="http://schemas.microsoft.com/office/drawing/2014/main" id="{53175C9F-E2CA-CEE5-660E-E042E5F461C5}"/>
              </a:ext>
            </a:extLst>
          </p:cNvPr>
          <p:cNvSpPr/>
          <p:nvPr/>
        </p:nvSpPr>
        <p:spPr>
          <a:xfrm>
            <a:off x="10414365" y="2472112"/>
            <a:ext cx="418641" cy="461665"/>
          </a:xfrm>
          <a:prstGeom prst="rightArrow">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15" name="コンテンツ プレースホルダー 2">
            <a:extLst>
              <a:ext uri="{FF2B5EF4-FFF2-40B4-BE49-F238E27FC236}">
                <a16:creationId xmlns:a16="http://schemas.microsoft.com/office/drawing/2014/main" id="{C49AEA58-0765-2EFA-41CC-9230949099F7}"/>
              </a:ext>
            </a:extLst>
          </p:cNvPr>
          <p:cNvSpPr txBox="1">
            <a:spLocks/>
          </p:cNvSpPr>
          <p:nvPr/>
        </p:nvSpPr>
        <p:spPr>
          <a:xfrm>
            <a:off x="407988" y="3348345"/>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誰が計測するか </a:t>
            </a:r>
            <a:r>
              <a:rPr kumimoji="1" lang="en-US" altLang="ja-JP" sz="2000" dirty="0">
                <a:latin typeface="メイリオ" panose="020B0604030504040204" pitchFamily="50" charset="-128"/>
                <a:ea typeface="メイリオ" panose="020B0604030504040204" pitchFamily="50" charset="-128"/>
              </a:rPr>
              <a:t>? </a:t>
            </a:r>
          </a:p>
        </p:txBody>
      </p:sp>
      <p:sp>
        <p:nvSpPr>
          <p:cNvPr id="16" name="コンテンツ プレースホルダー 2">
            <a:extLst>
              <a:ext uri="{FF2B5EF4-FFF2-40B4-BE49-F238E27FC236}">
                <a16:creationId xmlns:a16="http://schemas.microsoft.com/office/drawing/2014/main" id="{48D2BD07-1CED-5839-921C-77178DF45758}"/>
              </a:ext>
            </a:extLst>
          </p:cNvPr>
          <p:cNvSpPr txBox="1">
            <a:spLocks/>
          </p:cNvSpPr>
          <p:nvPr/>
        </p:nvSpPr>
        <p:spPr>
          <a:xfrm>
            <a:off x="407988" y="4363568"/>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どう計測するか</a:t>
            </a:r>
            <a:r>
              <a:rPr kumimoji="1" lang="en-US" altLang="ja-JP" sz="2000" dirty="0">
                <a:latin typeface="メイリオ" panose="020B0604030504040204" pitchFamily="50" charset="-128"/>
                <a:ea typeface="メイリオ" panose="020B0604030504040204" pitchFamily="50" charset="-128"/>
              </a:rPr>
              <a:t> ?</a:t>
            </a:r>
          </a:p>
        </p:txBody>
      </p:sp>
      <p:sp>
        <p:nvSpPr>
          <p:cNvPr id="18" name="コンテンツ プレースホルダー 2">
            <a:extLst>
              <a:ext uri="{FF2B5EF4-FFF2-40B4-BE49-F238E27FC236}">
                <a16:creationId xmlns:a16="http://schemas.microsoft.com/office/drawing/2014/main" id="{52189330-D78E-8FDD-BAF7-745DC0616565}"/>
              </a:ext>
            </a:extLst>
          </p:cNvPr>
          <p:cNvSpPr txBox="1">
            <a:spLocks/>
          </p:cNvSpPr>
          <p:nvPr/>
        </p:nvSpPr>
        <p:spPr>
          <a:xfrm>
            <a:off x="10754175" y="2472112"/>
            <a:ext cx="1437825" cy="541687"/>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1600" dirty="0">
                <a:latin typeface="メイリオ" panose="020B0604030504040204" pitchFamily="50" charset="-128"/>
                <a:ea typeface="メイリオ" panose="020B0604030504040204" pitchFamily="50" charset="-128"/>
              </a:rPr>
              <a:t>プレス</a:t>
            </a:r>
            <a:br>
              <a:rPr kumimoji="1" lang="en-US" altLang="ja-JP" sz="1600" dirty="0">
                <a:latin typeface="メイリオ" panose="020B0604030504040204" pitchFamily="50" charset="-128"/>
                <a:ea typeface="メイリオ" panose="020B0604030504040204" pitchFamily="50" charset="-128"/>
              </a:rPr>
            </a:br>
            <a:r>
              <a:rPr kumimoji="1" lang="ja-JP" altLang="en-US" sz="1600" dirty="0">
                <a:latin typeface="メイリオ" panose="020B0604030504040204" pitchFamily="50" charset="-128"/>
                <a:ea typeface="メイリオ" panose="020B0604030504040204" pitchFamily="50" charset="-128"/>
              </a:rPr>
              <a:t>リリースへ</a:t>
            </a:r>
            <a:r>
              <a:rPr kumimoji="1" lang="en-US" altLang="ja-JP" sz="1600" dirty="0">
                <a:latin typeface="メイリオ" panose="020B0604030504040204" pitchFamily="50" charset="-128"/>
                <a:ea typeface="メイリオ" panose="020B0604030504040204" pitchFamily="50" charset="-128"/>
              </a:rPr>
              <a:t>!</a:t>
            </a:r>
          </a:p>
        </p:txBody>
      </p:sp>
      <p:sp>
        <p:nvSpPr>
          <p:cNvPr id="19" name="コンテンツ プレースホルダー 2">
            <a:extLst>
              <a:ext uri="{FF2B5EF4-FFF2-40B4-BE49-F238E27FC236}">
                <a16:creationId xmlns:a16="http://schemas.microsoft.com/office/drawing/2014/main" id="{55DED442-FFFB-CA25-9F8C-80337455A9FD}"/>
              </a:ext>
            </a:extLst>
          </p:cNvPr>
          <p:cNvSpPr txBox="1">
            <a:spLocks/>
          </p:cNvSpPr>
          <p:nvPr/>
        </p:nvSpPr>
        <p:spPr>
          <a:xfrm>
            <a:off x="407988" y="5337994"/>
            <a:ext cx="2126254" cy="807913"/>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p>
          <a:p>
            <a:pPr marL="0" indent="0">
              <a:buFont typeface="Arial" panose="020B0604020202020204" pitchFamily="34" charset="0"/>
              <a:buNone/>
            </a:pPr>
            <a:r>
              <a:rPr kumimoji="1" lang="ja-JP" altLang="en-US" sz="2000" dirty="0">
                <a:latin typeface="メイリオ" panose="020B0604030504040204" pitchFamily="50" charset="-128"/>
                <a:ea typeface="メイリオ" panose="020B0604030504040204" pitchFamily="50" charset="-128"/>
              </a:rPr>
              <a:t>合格の基準は </a:t>
            </a:r>
            <a:r>
              <a:rPr kumimoji="1" lang="en-US" altLang="ja-JP" sz="2000" dirty="0">
                <a:latin typeface="メイリオ" panose="020B0604030504040204" pitchFamily="50" charset="-128"/>
                <a:ea typeface="メイリオ" panose="020B0604030504040204" pitchFamily="50" charset="-128"/>
              </a:rPr>
              <a:t>?</a:t>
            </a:r>
          </a:p>
        </p:txBody>
      </p:sp>
      <p:sp>
        <p:nvSpPr>
          <p:cNvPr id="24" name="正方形/長方形 23">
            <a:extLst>
              <a:ext uri="{FF2B5EF4-FFF2-40B4-BE49-F238E27FC236}">
                <a16:creationId xmlns:a16="http://schemas.microsoft.com/office/drawing/2014/main" id="{EB100F59-FBD3-3E1B-97B8-05F327120C49}"/>
              </a:ext>
            </a:extLst>
          </p:cNvPr>
          <p:cNvSpPr/>
          <p:nvPr/>
        </p:nvSpPr>
        <p:spPr>
          <a:xfrm>
            <a:off x="2776250" y="3299983"/>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a:t>
            </a:r>
          </a:p>
        </p:txBody>
      </p:sp>
      <p:sp>
        <p:nvSpPr>
          <p:cNvPr id="30" name="正方形/長方形 29">
            <a:extLst>
              <a:ext uri="{FF2B5EF4-FFF2-40B4-BE49-F238E27FC236}">
                <a16:creationId xmlns:a16="http://schemas.microsoft.com/office/drawing/2014/main" id="{4248BA0F-8EF5-763D-A6A0-A00AE59EC612}"/>
              </a:ext>
            </a:extLst>
          </p:cNvPr>
          <p:cNvSpPr/>
          <p:nvPr/>
        </p:nvSpPr>
        <p:spPr>
          <a:xfrm>
            <a:off x="2776250" y="433420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dirty="0">
                <a:solidFill>
                  <a:schemeClr val="tx1"/>
                </a:solidFill>
                <a:latin typeface="Amazon Ember Display" panose="020F0603020204020204" pitchFamily="34" charset="0"/>
                <a:ea typeface="メイリオ" panose="020B0604030504040204" pitchFamily="34" charset="-128"/>
              </a:rPr>
              <a:t>課題解決達成率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購入決定数</a:t>
            </a:r>
            <a:r>
              <a:rPr kumimoji="1" lang="en-US" altLang="ja-JP" sz="2000" dirty="0">
                <a:solidFill>
                  <a:schemeClr val="tx1"/>
                </a:solidFill>
                <a:latin typeface="Amazon Ember Display" panose="020F0603020204020204" pitchFamily="34" charset="0"/>
                <a:ea typeface="メイリオ" panose="020B0604030504040204" pitchFamily="34" charset="-128"/>
              </a:rPr>
              <a:t>(</a:t>
            </a:r>
            <a:r>
              <a:rPr kumimoji="1" lang="ja-JP" altLang="en-US" sz="2000" dirty="0">
                <a:solidFill>
                  <a:schemeClr val="tx1"/>
                </a:solidFill>
                <a:latin typeface="Amazon Ember Display" panose="020F0603020204020204" pitchFamily="34" charset="0"/>
                <a:ea typeface="メイリオ" panose="020B0604030504040204" pitchFamily="34" charset="-128"/>
              </a:rPr>
              <a:t>社内</a:t>
            </a:r>
            <a:r>
              <a:rPr kumimoji="1" lang="en-US" altLang="ja-JP" sz="2000" dirty="0">
                <a:solidFill>
                  <a:schemeClr val="tx1"/>
                </a:solidFill>
                <a:latin typeface="Amazon Ember Display" panose="020F0603020204020204" pitchFamily="34" charset="0"/>
                <a:ea typeface="メイリオ" panose="020B0604030504040204" pitchFamily="34" charset="-128"/>
              </a:rPr>
              <a:t>)</a:t>
            </a:r>
          </a:p>
        </p:txBody>
      </p:sp>
      <p:sp>
        <p:nvSpPr>
          <p:cNvPr id="31" name="正方形/長方形 30">
            <a:extLst>
              <a:ext uri="{FF2B5EF4-FFF2-40B4-BE49-F238E27FC236}">
                <a16:creationId xmlns:a16="http://schemas.microsoft.com/office/drawing/2014/main" id="{3BFEF5A4-DEAC-7F78-F337-CA2185978E1A}"/>
              </a:ext>
            </a:extLst>
          </p:cNvPr>
          <p:cNvSpPr/>
          <p:nvPr/>
        </p:nvSpPr>
        <p:spPr>
          <a:xfrm>
            <a:off x="2776250" y="5345722"/>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2" name="正方形/長方形 31">
            <a:extLst>
              <a:ext uri="{FF2B5EF4-FFF2-40B4-BE49-F238E27FC236}">
                <a16:creationId xmlns:a16="http://schemas.microsoft.com/office/drawing/2014/main" id="{239DE3C0-CB6E-44CC-C0E1-D3549DF3215A}"/>
              </a:ext>
            </a:extLst>
          </p:cNvPr>
          <p:cNvSpPr/>
          <p:nvPr/>
        </p:nvSpPr>
        <p:spPr>
          <a:xfrm>
            <a:off x="5500306" y="3299983"/>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プロダクト開発チーム・営業</a:t>
            </a:r>
          </a:p>
        </p:txBody>
      </p:sp>
      <p:sp>
        <p:nvSpPr>
          <p:cNvPr id="33" name="正方形/長方形 32">
            <a:extLst>
              <a:ext uri="{FF2B5EF4-FFF2-40B4-BE49-F238E27FC236}">
                <a16:creationId xmlns:a16="http://schemas.microsoft.com/office/drawing/2014/main" id="{FF1A0907-20E9-40BA-8BCC-1D88AD1F3807}"/>
              </a:ext>
            </a:extLst>
          </p:cNvPr>
          <p:cNvSpPr/>
          <p:nvPr/>
        </p:nvSpPr>
        <p:spPr>
          <a:xfrm>
            <a:off x="5500306" y="433420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モックによる</a:t>
            </a:r>
            <a:br>
              <a:rPr kumimoji="1" lang="en-US" altLang="ja-JP" sz="2000" dirty="0">
                <a:solidFill>
                  <a:schemeClr val="tx1"/>
                </a:solidFill>
                <a:latin typeface="Amazon Ember Display" panose="020F0603020204020204" pitchFamily="34" charset="0"/>
                <a:ea typeface="メイリオ" panose="020B0604030504040204" pitchFamily="34" charset="-128"/>
              </a:rPr>
            </a:br>
            <a:r>
              <a:rPr kumimoji="1" lang="ja-JP" altLang="en-US" sz="2000" dirty="0">
                <a:solidFill>
                  <a:schemeClr val="tx1"/>
                </a:solidFill>
                <a:latin typeface="Amazon Ember Display" panose="020F0603020204020204" pitchFamily="34" charset="0"/>
                <a:ea typeface="メイリオ" panose="020B0604030504040204" pitchFamily="34" charset="-128"/>
              </a:rPr>
              <a:t>課題解決達成率</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購入決定数</a:t>
            </a:r>
            <a:r>
              <a:rPr kumimoji="1" lang="en-US" altLang="ja-JP" sz="2000" dirty="0">
                <a:solidFill>
                  <a:schemeClr val="tx1"/>
                </a:solidFill>
                <a:latin typeface="Amazon Ember Display" panose="020F0603020204020204" pitchFamily="34" charset="0"/>
                <a:ea typeface="メイリオ" panose="020B0604030504040204" pitchFamily="34" charset="-128"/>
              </a:rPr>
              <a:t>(</a:t>
            </a:r>
            <a:r>
              <a:rPr kumimoji="1" lang="ja-JP" altLang="en-US" sz="2000" dirty="0">
                <a:solidFill>
                  <a:schemeClr val="tx1"/>
                </a:solidFill>
                <a:latin typeface="Amazon Ember Display" panose="020F0603020204020204" pitchFamily="34" charset="0"/>
                <a:ea typeface="メイリオ" panose="020B0604030504040204" pitchFamily="34" charset="-128"/>
              </a:rPr>
              <a:t>社外</a:t>
            </a:r>
            <a:r>
              <a:rPr kumimoji="1" lang="en-US" altLang="ja-JP" sz="2000" dirty="0">
                <a:solidFill>
                  <a:schemeClr val="tx1"/>
                </a:solidFill>
                <a:latin typeface="Amazon Ember Display" panose="020F0603020204020204" pitchFamily="34" charset="0"/>
                <a:ea typeface="メイリオ" panose="020B0604030504040204" pitchFamily="34" charset="-128"/>
              </a:rPr>
              <a:t>)</a:t>
            </a:r>
          </a:p>
        </p:txBody>
      </p:sp>
      <p:sp>
        <p:nvSpPr>
          <p:cNvPr id="34" name="正方形/長方形 33">
            <a:extLst>
              <a:ext uri="{FF2B5EF4-FFF2-40B4-BE49-F238E27FC236}">
                <a16:creationId xmlns:a16="http://schemas.microsoft.com/office/drawing/2014/main" id="{A52B2DE8-62C7-792B-168E-3FA76B02C2F4}"/>
              </a:ext>
            </a:extLst>
          </p:cNvPr>
          <p:cNvSpPr/>
          <p:nvPr/>
        </p:nvSpPr>
        <p:spPr>
          <a:xfrm>
            <a:off x="5500306" y="5345722"/>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80% </a:t>
            </a:r>
            <a:r>
              <a:rPr kumimoji="1" lang="ja-JP" altLang="en-US" sz="2000" dirty="0">
                <a:solidFill>
                  <a:schemeClr val="tx1"/>
                </a:solidFill>
                <a:latin typeface="Amazon Ember Display" panose="020F0603020204020204" pitchFamily="34" charset="0"/>
                <a:ea typeface="メイリオ" panose="020B0604030504040204" pitchFamily="34" charset="-128"/>
              </a:rPr>
              <a:t>が達成、</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en-US" altLang="ja-JP" sz="2000" dirty="0">
                <a:solidFill>
                  <a:schemeClr val="tx1"/>
                </a:solidFill>
                <a:latin typeface="Amazon Ember Display" panose="020F0603020204020204" pitchFamily="34" charset="0"/>
                <a:ea typeface="メイリオ" panose="020B0604030504040204" pitchFamily="34" charset="-128"/>
              </a:rPr>
              <a:t>50% </a:t>
            </a:r>
            <a:r>
              <a:rPr kumimoji="1" lang="ja-JP" altLang="en-US" sz="2000" dirty="0">
                <a:solidFill>
                  <a:schemeClr val="tx1"/>
                </a:solidFill>
                <a:latin typeface="Amazon Ember Display" panose="020F0603020204020204" pitchFamily="34" charset="0"/>
                <a:ea typeface="メイリオ" panose="020B0604030504040204" pitchFamily="34" charset="-128"/>
              </a:rPr>
              <a:t>が購入決定</a:t>
            </a:r>
          </a:p>
        </p:txBody>
      </p:sp>
      <p:sp>
        <p:nvSpPr>
          <p:cNvPr id="35" name="正方形/長方形 34">
            <a:extLst>
              <a:ext uri="{FF2B5EF4-FFF2-40B4-BE49-F238E27FC236}">
                <a16:creationId xmlns:a16="http://schemas.microsoft.com/office/drawing/2014/main" id="{4D00E3FF-E6EB-86DB-F257-AEB3B88FDAAF}"/>
              </a:ext>
            </a:extLst>
          </p:cNvPr>
          <p:cNvSpPr/>
          <p:nvPr/>
        </p:nvSpPr>
        <p:spPr>
          <a:xfrm>
            <a:off x="8224361" y="3299983"/>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プロダクトマネージャー、</a:t>
            </a:r>
            <a:endParaRPr kumimoji="1" lang="en-US" altLang="ja-JP" sz="2000" dirty="0">
              <a:solidFill>
                <a:schemeClr val="tx1"/>
              </a:solidFill>
              <a:latin typeface="Amazon Ember Display" panose="020F0603020204020204" pitchFamily="34" charset="0"/>
              <a:ea typeface="メイリオ" panose="020B0604030504040204" pitchFamily="34" charset="-128"/>
            </a:endParaRPr>
          </a:p>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経営者</a:t>
            </a:r>
          </a:p>
        </p:txBody>
      </p:sp>
      <p:sp>
        <p:nvSpPr>
          <p:cNvPr id="36" name="正方形/長方形 35">
            <a:extLst>
              <a:ext uri="{FF2B5EF4-FFF2-40B4-BE49-F238E27FC236}">
                <a16:creationId xmlns:a16="http://schemas.microsoft.com/office/drawing/2014/main" id="{44F2C987-FC94-95C5-5EAE-47CAE23DC96B}"/>
              </a:ext>
            </a:extLst>
          </p:cNvPr>
          <p:cNvSpPr/>
          <p:nvPr/>
        </p:nvSpPr>
        <p:spPr>
          <a:xfrm>
            <a:off x="8224361" y="4334200"/>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市場規模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推定シェア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購入単価 </a:t>
            </a:r>
            <a:r>
              <a:rPr kumimoji="1" lang="en-US" altLang="ja-JP" dirty="0">
                <a:solidFill>
                  <a:schemeClr val="tx1"/>
                </a:solidFill>
                <a:latin typeface="Amazon Ember Display" panose="020F0603020204020204" pitchFamily="34" charset="0"/>
                <a:ea typeface="メイリオ" panose="020B0604030504040204" pitchFamily="34" charset="-128"/>
              </a:rPr>
              <a:t>x </a:t>
            </a:r>
            <a:r>
              <a:rPr kumimoji="1" lang="ja-JP" altLang="en-US" dirty="0">
                <a:solidFill>
                  <a:schemeClr val="tx1"/>
                </a:solidFill>
                <a:latin typeface="Amazon Ember Display" panose="020F0603020204020204" pitchFamily="34" charset="0"/>
                <a:ea typeface="メイリオ" panose="020B0604030504040204" pitchFamily="34" charset="-128"/>
              </a:rPr>
              <a:t>想定利用期間</a:t>
            </a:r>
            <a:endParaRPr kumimoji="1" lang="en-US" altLang="ja-JP" dirty="0">
              <a:solidFill>
                <a:schemeClr val="tx1"/>
              </a:solidFill>
              <a:latin typeface="Amazon Ember Display" panose="020F0603020204020204" pitchFamily="34" charset="0"/>
              <a:ea typeface="メイリオ" panose="020B0604030504040204" pitchFamily="34" charset="-128"/>
            </a:endParaRPr>
          </a:p>
        </p:txBody>
      </p:sp>
      <p:sp>
        <p:nvSpPr>
          <p:cNvPr id="37" name="正方形/長方形 36">
            <a:extLst>
              <a:ext uri="{FF2B5EF4-FFF2-40B4-BE49-F238E27FC236}">
                <a16:creationId xmlns:a16="http://schemas.microsoft.com/office/drawing/2014/main" id="{07CCBE7E-C0A2-0656-0A08-F67F33109584}"/>
              </a:ext>
            </a:extLst>
          </p:cNvPr>
          <p:cNvSpPr/>
          <p:nvPr/>
        </p:nvSpPr>
        <p:spPr>
          <a:xfrm>
            <a:off x="8224361" y="5345722"/>
            <a:ext cx="2126254" cy="96394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latin typeface="Amazon Ember Display" panose="020F0603020204020204" pitchFamily="34" charset="0"/>
                <a:ea typeface="メイリオ" panose="020B0604030504040204" pitchFamily="34" charset="-128"/>
              </a:rPr>
              <a:t>推定コストの </a:t>
            </a:r>
            <a:r>
              <a:rPr kumimoji="1" lang="en-US" altLang="ja-JP" sz="2000" dirty="0">
                <a:solidFill>
                  <a:schemeClr val="tx1"/>
                </a:solidFill>
                <a:latin typeface="Amazon Ember Display" panose="020F0603020204020204" pitchFamily="34" charset="0"/>
                <a:ea typeface="メイリオ" panose="020B0604030504040204" pitchFamily="34" charset="-128"/>
              </a:rPr>
              <a:t>N </a:t>
            </a:r>
            <a:r>
              <a:rPr kumimoji="1" lang="ja-JP" altLang="en-US" sz="2000" dirty="0">
                <a:solidFill>
                  <a:schemeClr val="tx1"/>
                </a:solidFill>
                <a:latin typeface="Amazon Ember Display" panose="020F0603020204020204" pitchFamily="34" charset="0"/>
                <a:ea typeface="メイリオ" panose="020B0604030504040204" pitchFamily="34" charset="-128"/>
              </a:rPr>
              <a:t>倍に到達</a:t>
            </a:r>
          </a:p>
        </p:txBody>
      </p:sp>
      <p:pic>
        <p:nvPicPr>
          <p:cNvPr id="8" name="グラフィックス 7" descr="ストップウォッチ 単色塗りつぶし">
            <a:extLst>
              <a:ext uri="{FF2B5EF4-FFF2-40B4-BE49-F238E27FC236}">
                <a16:creationId xmlns:a16="http://schemas.microsoft.com/office/drawing/2014/main" id="{F007323D-E473-24C9-31E7-BE49C8F8B2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11" name="テキスト ボックス 10">
            <a:extLst>
              <a:ext uri="{FF2B5EF4-FFF2-40B4-BE49-F238E27FC236}">
                <a16:creationId xmlns:a16="http://schemas.microsoft.com/office/drawing/2014/main" id="{31626349-52A5-F8EB-C515-B3D69A45E558}"/>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17" name="吹き出し: 円形 16">
            <a:extLst>
              <a:ext uri="{FF2B5EF4-FFF2-40B4-BE49-F238E27FC236}">
                <a16:creationId xmlns:a16="http://schemas.microsoft.com/office/drawing/2014/main" id="{6E449E1D-6D76-8701-DF7E-FDF5E97D0018}"/>
              </a:ext>
            </a:extLst>
          </p:cNvPr>
          <p:cNvSpPr/>
          <p:nvPr/>
        </p:nvSpPr>
        <p:spPr>
          <a:xfrm>
            <a:off x="4344696" y="2897636"/>
            <a:ext cx="1243116" cy="543050"/>
          </a:xfrm>
          <a:prstGeom prst="wedgeEllipseCallout">
            <a:avLst>
              <a:gd name="adj1" fmla="val -63741"/>
              <a:gd name="adj2" fmla="val -6178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7/31</a:t>
            </a:r>
            <a:endParaRPr kumimoji="1" lang="ja-JP" altLang="en-US" b="1" dirty="0"/>
          </a:p>
        </p:txBody>
      </p:sp>
      <p:sp>
        <p:nvSpPr>
          <p:cNvPr id="20" name="吹き出し: 円形 19">
            <a:extLst>
              <a:ext uri="{FF2B5EF4-FFF2-40B4-BE49-F238E27FC236}">
                <a16:creationId xmlns:a16="http://schemas.microsoft.com/office/drawing/2014/main" id="{57D33100-279D-D6E2-0629-C8021D3273DD}"/>
              </a:ext>
            </a:extLst>
          </p:cNvPr>
          <p:cNvSpPr/>
          <p:nvPr/>
        </p:nvSpPr>
        <p:spPr>
          <a:xfrm>
            <a:off x="7101804" y="2897636"/>
            <a:ext cx="1243116" cy="543050"/>
          </a:xfrm>
          <a:prstGeom prst="wedgeEllipseCallout">
            <a:avLst>
              <a:gd name="adj1" fmla="val -54109"/>
              <a:gd name="adj2" fmla="val -5977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9/15</a:t>
            </a:r>
            <a:endParaRPr kumimoji="1" lang="ja-JP" altLang="en-US" b="1" dirty="0"/>
          </a:p>
        </p:txBody>
      </p:sp>
      <p:sp>
        <p:nvSpPr>
          <p:cNvPr id="21" name="吹き出し: 円形 20">
            <a:extLst>
              <a:ext uri="{FF2B5EF4-FFF2-40B4-BE49-F238E27FC236}">
                <a16:creationId xmlns:a16="http://schemas.microsoft.com/office/drawing/2014/main" id="{9FD71130-9F92-2B0E-ACB5-EED10B4298BD}"/>
              </a:ext>
            </a:extLst>
          </p:cNvPr>
          <p:cNvSpPr/>
          <p:nvPr/>
        </p:nvSpPr>
        <p:spPr>
          <a:xfrm>
            <a:off x="9398980" y="2897636"/>
            <a:ext cx="1243116" cy="543050"/>
          </a:xfrm>
          <a:prstGeom prst="wedgeEllipseCallout">
            <a:avLst>
              <a:gd name="adj1" fmla="val -65493"/>
              <a:gd name="adj2" fmla="val -3973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11/31</a:t>
            </a:r>
            <a:endParaRPr kumimoji="1" lang="ja-JP" altLang="en-US" b="1" dirty="0"/>
          </a:p>
        </p:txBody>
      </p:sp>
    </p:spTree>
    <p:extLst>
      <p:ext uri="{BB962C8B-B14F-4D97-AF65-F5344CB8AC3E}">
        <p14:creationId xmlns:p14="http://schemas.microsoft.com/office/powerpoint/2010/main" val="229660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0F6EF-E3CE-BCBB-B77B-8C5287A16068}"/>
            </a:ext>
          </a:extLst>
        </p:cNvPr>
        <p:cNvGrpSpPr/>
        <p:nvPr/>
      </p:nvGrpSpPr>
      <p:grpSpPr>
        <a:xfrm>
          <a:off x="0" y="0"/>
          <a:ext cx="0" cy="0"/>
          <a:chOff x="0" y="0"/>
          <a:chExt cx="0" cy="0"/>
        </a:xfrm>
      </p:grpSpPr>
      <p:cxnSp>
        <p:nvCxnSpPr>
          <p:cNvPr id="41" name="直線矢印コネクタ 40">
            <a:extLst>
              <a:ext uri="{FF2B5EF4-FFF2-40B4-BE49-F238E27FC236}">
                <a16:creationId xmlns:a16="http://schemas.microsoft.com/office/drawing/2014/main" id="{FEF42833-D31C-2677-98E5-0E093ED4BED5}"/>
              </a:ext>
            </a:extLst>
          </p:cNvPr>
          <p:cNvCxnSpPr>
            <a:cxnSpLocks/>
          </p:cNvCxnSpPr>
          <p:nvPr/>
        </p:nvCxnSpPr>
        <p:spPr>
          <a:xfrm>
            <a:off x="555584" y="3051867"/>
            <a:ext cx="0" cy="305654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F4D92FFD-379C-92F3-CF12-8A23F051FE4F}"/>
              </a:ext>
            </a:extLst>
          </p:cNvPr>
          <p:cNvCxnSpPr>
            <a:cxnSpLocks/>
          </p:cNvCxnSpPr>
          <p:nvPr/>
        </p:nvCxnSpPr>
        <p:spPr>
          <a:xfrm>
            <a:off x="555584" y="3344146"/>
            <a:ext cx="0" cy="8886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A62619A8-7C03-2FB0-52A3-2BE7F863E67D}"/>
              </a:ext>
            </a:extLst>
          </p:cNvPr>
          <p:cNvSpPr/>
          <p:nvPr/>
        </p:nvSpPr>
        <p:spPr>
          <a:xfrm>
            <a:off x="0" y="4212568"/>
            <a:ext cx="991561" cy="27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C2BB1F6F-0AF8-8FB1-8132-D53439203B98}"/>
              </a:ext>
            </a:extLst>
          </p:cNvPr>
          <p:cNvSpPr>
            <a:spLocks noGrp="1"/>
          </p:cNvSpPr>
          <p:nvPr>
            <p:ph type="sldNum" sz="quarter" idx="12"/>
          </p:nvPr>
        </p:nvSpPr>
        <p:spPr/>
        <p:txBody>
          <a:bodyPr/>
          <a:lstStyle/>
          <a:p>
            <a:fld id="{EB4B8DE2-A4E8-46E4-8BBF-D75455EFF32C}" type="slidenum">
              <a:rPr lang="en-US" smtClean="0"/>
              <a:pPr/>
              <a:t>39</a:t>
            </a:fld>
            <a:endParaRPr lang="en-US" dirty="0"/>
          </a:p>
        </p:txBody>
      </p:sp>
      <p:sp>
        <p:nvSpPr>
          <p:cNvPr id="3" name="タイトル 2">
            <a:extLst>
              <a:ext uri="{FF2B5EF4-FFF2-40B4-BE49-F238E27FC236}">
                <a16:creationId xmlns:a16="http://schemas.microsoft.com/office/drawing/2014/main" id="{BECAECC0-DB26-5062-F4BF-039626F76380}"/>
              </a:ext>
            </a:extLst>
          </p:cNvPr>
          <p:cNvSpPr>
            <a:spLocks noGrp="1"/>
          </p:cNvSpPr>
          <p:nvPr>
            <p:ph type="title"/>
          </p:nvPr>
        </p:nvSpPr>
        <p:spPr/>
        <p:txBody>
          <a:bodyPr/>
          <a:lstStyle/>
          <a:p>
            <a:r>
              <a:rPr lang="ja-JP" altLang="en-US" dirty="0"/>
              <a:t>タスクを決める</a:t>
            </a:r>
            <a:endParaRPr kumimoji="1" lang="ja-JP" altLang="en-US" dirty="0"/>
          </a:p>
        </p:txBody>
      </p:sp>
      <p:sp>
        <p:nvSpPr>
          <p:cNvPr id="40" name="コンテンツ プレースホルダー 39">
            <a:extLst>
              <a:ext uri="{FF2B5EF4-FFF2-40B4-BE49-F238E27FC236}">
                <a16:creationId xmlns:a16="http://schemas.microsoft.com/office/drawing/2014/main" id="{17441C15-BACC-A463-3E1A-4953196009A6}"/>
              </a:ext>
            </a:extLst>
          </p:cNvPr>
          <p:cNvSpPr>
            <a:spLocks noGrp="1"/>
          </p:cNvSpPr>
          <p:nvPr>
            <p:ph sz="quarter" idx="13"/>
          </p:nvPr>
        </p:nvSpPr>
        <p:spPr>
          <a:xfrm>
            <a:off x="407988" y="1376363"/>
            <a:ext cx="11449050" cy="907941"/>
          </a:xfrm>
        </p:spPr>
        <p:txBody>
          <a:bodyPr/>
          <a:lstStyle/>
          <a:p>
            <a:r>
              <a:rPr lang="en-US" altLang="ja-JP" dirty="0"/>
              <a:t>[</a:t>
            </a:r>
            <a:r>
              <a:rPr lang="ja-JP" altLang="en-US" dirty="0"/>
              <a:t>個人ワーク</a:t>
            </a:r>
            <a:r>
              <a:rPr lang="en-US" altLang="ja-JP" dirty="0"/>
              <a:t>] </a:t>
            </a:r>
          </a:p>
          <a:p>
            <a:r>
              <a:rPr lang="ja-JP" altLang="en-US" dirty="0"/>
              <a:t>マイルストン②到達までに自身が行うべきタスクをポストイットに書きだす。</a:t>
            </a:r>
            <a:endParaRPr lang="en-US" altLang="ja-JP" dirty="0"/>
          </a:p>
        </p:txBody>
      </p:sp>
      <p:sp>
        <p:nvSpPr>
          <p:cNvPr id="4" name="矢印: 五方向 3">
            <a:extLst>
              <a:ext uri="{FF2B5EF4-FFF2-40B4-BE49-F238E27FC236}">
                <a16:creationId xmlns:a16="http://schemas.microsoft.com/office/drawing/2014/main" id="{F89E551E-4CFE-9196-C5BC-9ACD019C34AA}"/>
              </a:ext>
            </a:extLst>
          </p:cNvPr>
          <p:cNvSpPr/>
          <p:nvPr/>
        </p:nvSpPr>
        <p:spPr>
          <a:xfrm>
            <a:off x="991563" y="382674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5" name="矢印: 五方向 4">
            <a:extLst>
              <a:ext uri="{FF2B5EF4-FFF2-40B4-BE49-F238E27FC236}">
                <a16:creationId xmlns:a16="http://schemas.microsoft.com/office/drawing/2014/main" id="{5810ADF8-593B-0A25-226A-02FD146310A9}"/>
              </a:ext>
            </a:extLst>
          </p:cNvPr>
          <p:cNvSpPr/>
          <p:nvPr/>
        </p:nvSpPr>
        <p:spPr>
          <a:xfrm>
            <a:off x="991563" y="4637697"/>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6" name="矢印: 五方向 5">
            <a:extLst>
              <a:ext uri="{FF2B5EF4-FFF2-40B4-BE49-F238E27FC236}">
                <a16:creationId xmlns:a16="http://schemas.microsoft.com/office/drawing/2014/main" id="{10F38478-BBE8-03F5-E9FD-235D5B2BAFF8}"/>
              </a:ext>
            </a:extLst>
          </p:cNvPr>
          <p:cNvSpPr/>
          <p:nvPr/>
        </p:nvSpPr>
        <p:spPr>
          <a:xfrm>
            <a:off x="991563" y="5490357"/>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マイルストン④</a:t>
            </a:r>
          </a:p>
        </p:txBody>
      </p:sp>
      <p:sp>
        <p:nvSpPr>
          <p:cNvPr id="7" name="四角形: 角を丸くする 6">
            <a:extLst>
              <a:ext uri="{FF2B5EF4-FFF2-40B4-BE49-F238E27FC236}">
                <a16:creationId xmlns:a16="http://schemas.microsoft.com/office/drawing/2014/main" id="{BC146F94-3FCE-973A-87DF-A747FC880FD8}"/>
              </a:ext>
            </a:extLst>
          </p:cNvPr>
          <p:cNvSpPr/>
          <p:nvPr/>
        </p:nvSpPr>
        <p:spPr>
          <a:xfrm>
            <a:off x="3210288" y="3826741"/>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ファンの獲得</a:t>
            </a:r>
          </a:p>
        </p:txBody>
      </p:sp>
      <p:sp>
        <p:nvSpPr>
          <p:cNvPr id="8" name="四角形: 角を丸くする 7">
            <a:extLst>
              <a:ext uri="{FF2B5EF4-FFF2-40B4-BE49-F238E27FC236}">
                <a16:creationId xmlns:a16="http://schemas.microsoft.com/office/drawing/2014/main" id="{C9728C9D-85A3-793C-5474-57D99B02F048}"/>
              </a:ext>
            </a:extLst>
          </p:cNvPr>
          <p:cNvSpPr/>
          <p:nvPr/>
        </p:nvSpPr>
        <p:spPr>
          <a:xfrm>
            <a:off x="3210288" y="4643484"/>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9" name="四角形: 角を丸くする 8">
            <a:extLst>
              <a:ext uri="{FF2B5EF4-FFF2-40B4-BE49-F238E27FC236}">
                <a16:creationId xmlns:a16="http://schemas.microsoft.com/office/drawing/2014/main" id="{1A84549C-211C-E66F-8124-E853DFEC36F9}"/>
              </a:ext>
            </a:extLst>
          </p:cNvPr>
          <p:cNvSpPr/>
          <p:nvPr/>
        </p:nvSpPr>
        <p:spPr>
          <a:xfrm>
            <a:off x="3210288" y="5448653"/>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プレスリリース</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発行</a:t>
            </a:r>
          </a:p>
        </p:txBody>
      </p:sp>
      <p:sp>
        <p:nvSpPr>
          <p:cNvPr id="10" name="四角形: 角を丸くする 9">
            <a:extLst>
              <a:ext uri="{FF2B5EF4-FFF2-40B4-BE49-F238E27FC236}">
                <a16:creationId xmlns:a16="http://schemas.microsoft.com/office/drawing/2014/main" id="{3372D105-DA0B-422C-9162-0EA970FFCE96}"/>
              </a:ext>
            </a:extLst>
          </p:cNvPr>
          <p:cNvSpPr/>
          <p:nvPr/>
        </p:nvSpPr>
        <p:spPr>
          <a:xfrm>
            <a:off x="5583099" y="2284304"/>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1" name="四角形: 角を丸くする 10">
            <a:extLst>
              <a:ext uri="{FF2B5EF4-FFF2-40B4-BE49-F238E27FC236}">
                <a16:creationId xmlns:a16="http://schemas.microsoft.com/office/drawing/2014/main" id="{D967C74E-93A8-31A3-6701-B941A08D8A84}"/>
              </a:ext>
            </a:extLst>
          </p:cNvPr>
          <p:cNvSpPr/>
          <p:nvPr/>
        </p:nvSpPr>
        <p:spPr>
          <a:xfrm>
            <a:off x="7838111" y="2284304"/>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2" name="四角形: 角を丸くする 11">
            <a:extLst>
              <a:ext uri="{FF2B5EF4-FFF2-40B4-BE49-F238E27FC236}">
                <a16:creationId xmlns:a16="http://schemas.microsoft.com/office/drawing/2014/main" id="{D229BD95-A3CB-F0B3-0315-1DA46B96CEFE}"/>
              </a:ext>
            </a:extLst>
          </p:cNvPr>
          <p:cNvSpPr/>
          <p:nvPr/>
        </p:nvSpPr>
        <p:spPr>
          <a:xfrm>
            <a:off x="10093124" y="2284304"/>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3" name="テキスト ボックス 12">
            <a:extLst>
              <a:ext uri="{FF2B5EF4-FFF2-40B4-BE49-F238E27FC236}">
                <a16:creationId xmlns:a16="http://schemas.microsoft.com/office/drawing/2014/main" id="{6C5D16BC-5BC4-E039-91F7-FAF4FC3C8048}"/>
              </a:ext>
            </a:extLst>
          </p:cNvPr>
          <p:cNvSpPr txBox="1"/>
          <p:nvPr/>
        </p:nvSpPr>
        <p:spPr>
          <a:xfrm>
            <a:off x="5583099" y="3267944"/>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14" name="テキスト ボックス 13">
            <a:extLst>
              <a:ext uri="{FF2B5EF4-FFF2-40B4-BE49-F238E27FC236}">
                <a16:creationId xmlns:a16="http://schemas.microsoft.com/office/drawing/2014/main" id="{9BFD5CCF-888D-1841-E91F-DDDD94AEC0DC}"/>
              </a:ext>
            </a:extLst>
          </p:cNvPr>
          <p:cNvSpPr txBox="1"/>
          <p:nvPr/>
        </p:nvSpPr>
        <p:spPr>
          <a:xfrm>
            <a:off x="5583099" y="4011023"/>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15" name="テキスト ボックス 14">
            <a:extLst>
              <a:ext uri="{FF2B5EF4-FFF2-40B4-BE49-F238E27FC236}">
                <a16:creationId xmlns:a16="http://schemas.microsoft.com/office/drawing/2014/main" id="{AA9AEEA3-0678-3C8D-65B5-1E55363018BA}"/>
              </a:ext>
            </a:extLst>
          </p:cNvPr>
          <p:cNvSpPr txBox="1"/>
          <p:nvPr/>
        </p:nvSpPr>
        <p:spPr>
          <a:xfrm>
            <a:off x="5636211" y="559514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29" name="テキスト ボックス 28">
            <a:extLst>
              <a:ext uri="{FF2B5EF4-FFF2-40B4-BE49-F238E27FC236}">
                <a16:creationId xmlns:a16="http://schemas.microsoft.com/office/drawing/2014/main" id="{2AF8295D-9E38-5ADD-E09E-F9BA98B4A9F9}"/>
              </a:ext>
            </a:extLst>
          </p:cNvPr>
          <p:cNvSpPr txBox="1"/>
          <p:nvPr/>
        </p:nvSpPr>
        <p:spPr>
          <a:xfrm>
            <a:off x="7838111" y="3267944"/>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0" name="テキスト ボックス 29">
            <a:extLst>
              <a:ext uri="{FF2B5EF4-FFF2-40B4-BE49-F238E27FC236}">
                <a16:creationId xmlns:a16="http://schemas.microsoft.com/office/drawing/2014/main" id="{C539F9F4-F93E-4A47-6D6D-1D207A2FE050}"/>
              </a:ext>
            </a:extLst>
          </p:cNvPr>
          <p:cNvSpPr txBox="1"/>
          <p:nvPr/>
        </p:nvSpPr>
        <p:spPr>
          <a:xfrm>
            <a:off x="7838111" y="4011023"/>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43D57F2D-7136-FF3C-0FB0-99CC14243C7F}"/>
              </a:ext>
            </a:extLst>
          </p:cNvPr>
          <p:cNvSpPr txBox="1"/>
          <p:nvPr/>
        </p:nvSpPr>
        <p:spPr>
          <a:xfrm>
            <a:off x="7891223" y="559514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2" name="テキスト ボックス 31">
            <a:extLst>
              <a:ext uri="{FF2B5EF4-FFF2-40B4-BE49-F238E27FC236}">
                <a16:creationId xmlns:a16="http://schemas.microsoft.com/office/drawing/2014/main" id="{E6B69456-CB00-69AB-3C74-96F596A0DC5F}"/>
              </a:ext>
            </a:extLst>
          </p:cNvPr>
          <p:cNvSpPr txBox="1"/>
          <p:nvPr/>
        </p:nvSpPr>
        <p:spPr>
          <a:xfrm>
            <a:off x="10199346" y="3267944"/>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6716E14A-251D-C304-CBE0-1280392CA384}"/>
              </a:ext>
            </a:extLst>
          </p:cNvPr>
          <p:cNvSpPr txBox="1"/>
          <p:nvPr/>
        </p:nvSpPr>
        <p:spPr>
          <a:xfrm>
            <a:off x="10199346" y="4011023"/>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テキスト ボックス 33">
            <a:extLst>
              <a:ext uri="{FF2B5EF4-FFF2-40B4-BE49-F238E27FC236}">
                <a16:creationId xmlns:a16="http://schemas.microsoft.com/office/drawing/2014/main" id="{8BD2FD7F-A478-43E1-C5B1-6412F7F0C3FF}"/>
              </a:ext>
            </a:extLst>
          </p:cNvPr>
          <p:cNvSpPr txBox="1"/>
          <p:nvPr/>
        </p:nvSpPr>
        <p:spPr>
          <a:xfrm>
            <a:off x="10199346" y="559514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5" name="矢印: 五方向 34">
            <a:extLst>
              <a:ext uri="{FF2B5EF4-FFF2-40B4-BE49-F238E27FC236}">
                <a16:creationId xmlns:a16="http://schemas.microsoft.com/office/drawing/2014/main" id="{57CF1264-3809-BE9E-E606-FFCEAEE52D72}"/>
              </a:ext>
            </a:extLst>
          </p:cNvPr>
          <p:cNvSpPr/>
          <p:nvPr/>
        </p:nvSpPr>
        <p:spPr>
          <a:xfrm>
            <a:off x="991563" y="3051867"/>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6" name="四角形: 角を丸くする 35">
            <a:extLst>
              <a:ext uri="{FF2B5EF4-FFF2-40B4-BE49-F238E27FC236}">
                <a16:creationId xmlns:a16="http://schemas.microsoft.com/office/drawing/2014/main" id="{8E0DFD3A-898F-1904-F7B4-43A36D089AE6}"/>
              </a:ext>
            </a:extLst>
          </p:cNvPr>
          <p:cNvSpPr/>
          <p:nvPr/>
        </p:nvSpPr>
        <p:spPr>
          <a:xfrm>
            <a:off x="3210288" y="3020192"/>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スポンサーの獲得</a:t>
            </a:r>
          </a:p>
        </p:txBody>
      </p:sp>
      <p:sp>
        <p:nvSpPr>
          <p:cNvPr id="37" name="テキスト ボックス 36">
            <a:extLst>
              <a:ext uri="{FF2B5EF4-FFF2-40B4-BE49-F238E27FC236}">
                <a16:creationId xmlns:a16="http://schemas.microsoft.com/office/drawing/2014/main" id="{5C27F715-F1B3-8514-D1A6-A3D234ABD80E}"/>
              </a:ext>
            </a:extLst>
          </p:cNvPr>
          <p:cNvSpPr txBox="1"/>
          <p:nvPr/>
        </p:nvSpPr>
        <p:spPr>
          <a:xfrm>
            <a:off x="5583099" y="4749687"/>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8" name="テキスト ボックス 37">
            <a:extLst>
              <a:ext uri="{FF2B5EF4-FFF2-40B4-BE49-F238E27FC236}">
                <a16:creationId xmlns:a16="http://schemas.microsoft.com/office/drawing/2014/main" id="{DD7ADCFE-D520-4AC2-4A7C-3A2925C2179B}"/>
              </a:ext>
            </a:extLst>
          </p:cNvPr>
          <p:cNvSpPr txBox="1"/>
          <p:nvPr/>
        </p:nvSpPr>
        <p:spPr>
          <a:xfrm>
            <a:off x="7838111" y="4749687"/>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9" name="テキスト ボックス 38">
            <a:extLst>
              <a:ext uri="{FF2B5EF4-FFF2-40B4-BE49-F238E27FC236}">
                <a16:creationId xmlns:a16="http://schemas.microsoft.com/office/drawing/2014/main" id="{BD8AE59F-1E33-E9E4-84B7-9E833CE9C8A5}"/>
              </a:ext>
            </a:extLst>
          </p:cNvPr>
          <p:cNvSpPr txBox="1"/>
          <p:nvPr/>
        </p:nvSpPr>
        <p:spPr>
          <a:xfrm>
            <a:off x="10199346" y="4749687"/>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43" name="テキスト ボックス 42">
            <a:extLst>
              <a:ext uri="{FF2B5EF4-FFF2-40B4-BE49-F238E27FC236}">
                <a16:creationId xmlns:a16="http://schemas.microsoft.com/office/drawing/2014/main" id="{2DCF1A44-57DB-9EC0-6B42-7050CA4E0317}"/>
              </a:ext>
            </a:extLst>
          </p:cNvPr>
          <p:cNvSpPr txBox="1"/>
          <p:nvPr/>
        </p:nvSpPr>
        <p:spPr>
          <a:xfrm>
            <a:off x="0" y="5948113"/>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~6</a:t>
            </a:r>
            <a:r>
              <a:rPr kumimoji="1" lang="ja-JP" altLang="en-US" b="1" dirty="0">
                <a:latin typeface="メイリオ" panose="020B0604030504040204" pitchFamily="50" charset="-128"/>
                <a:ea typeface="メイリオ" panose="020B0604030504040204" pitchFamily="50" charset="-128"/>
              </a:rPr>
              <a:t>ヶ月</a:t>
            </a:r>
          </a:p>
        </p:txBody>
      </p:sp>
      <p:sp>
        <p:nvSpPr>
          <p:cNvPr id="49" name="テキスト ボックス 48">
            <a:extLst>
              <a:ext uri="{FF2B5EF4-FFF2-40B4-BE49-F238E27FC236}">
                <a16:creationId xmlns:a16="http://schemas.microsoft.com/office/drawing/2014/main" id="{FA292236-3217-E435-A66C-951089E45357}"/>
              </a:ext>
            </a:extLst>
          </p:cNvPr>
          <p:cNvSpPr txBox="1"/>
          <p:nvPr/>
        </p:nvSpPr>
        <p:spPr>
          <a:xfrm>
            <a:off x="-34848" y="4212568"/>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~3</a:t>
            </a:r>
            <a:r>
              <a:rPr kumimoji="1" lang="ja-JP" altLang="en-US" b="1" dirty="0">
                <a:latin typeface="メイリオ" panose="020B0604030504040204" pitchFamily="50" charset="-128"/>
                <a:ea typeface="メイリオ" panose="020B0604030504040204" pitchFamily="50" charset="-128"/>
              </a:rPr>
              <a:t>ヶ月</a:t>
            </a:r>
          </a:p>
        </p:txBody>
      </p:sp>
      <p:sp>
        <p:nvSpPr>
          <p:cNvPr id="16" name="四角形: 角を丸くする 15">
            <a:extLst>
              <a:ext uri="{FF2B5EF4-FFF2-40B4-BE49-F238E27FC236}">
                <a16:creationId xmlns:a16="http://schemas.microsoft.com/office/drawing/2014/main" id="{2BB6F83A-8FE3-1FA2-3DB3-A8AD64FB77B7}"/>
              </a:ext>
            </a:extLst>
          </p:cNvPr>
          <p:cNvSpPr/>
          <p:nvPr/>
        </p:nvSpPr>
        <p:spPr>
          <a:xfrm>
            <a:off x="870857" y="2944061"/>
            <a:ext cx="11219910" cy="1586799"/>
          </a:xfrm>
          <a:prstGeom prst="roundRect">
            <a:avLst/>
          </a:prstGeom>
          <a:noFill/>
          <a:ln w="38100">
            <a:solidFill>
              <a:schemeClr val="accent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pic>
        <p:nvPicPr>
          <p:cNvPr id="17" name="グラフィックス 16" descr="ストップウォッチ 単色塗りつぶし">
            <a:extLst>
              <a:ext uri="{FF2B5EF4-FFF2-40B4-BE49-F238E27FC236}">
                <a16:creationId xmlns:a16="http://schemas.microsoft.com/office/drawing/2014/main" id="{17D73F64-6F42-356D-BF61-09F2F8481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8" name="テキスト ボックス 17">
            <a:extLst>
              <a:ext uri="{FF2B5EF4-FFF2-40B4-BE49-F238E27FC236}">
                <a16:creationId xmlns:a16="http://schemas.microsoft.com/office/drawing/2014/main" id="{BD7AD381-2EA2-0B3D-7721-3A42E423258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Tree>
    <p:extLst>
      <p:ext uri="{BB962C8B-B14F-4D97-AF65-F5344CB8AC3E}">
        <p14:creationId xmlns:p14="http://schemas.microsoft.com/office/powerpoint/2010/main" val="306245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38E29C9-185A-3247-1500-24D4A12C2589}"/>
              </a:ext>
            </a:extLst>
          </p:cNvPr>
          <p:cNvSpPr>
            <a:spLocks noGrp="1"/>
          </p:cNvSpPr>
          <p:nvPr>
            <p:ph type="sldNum" sz="quarter" idx="12"/>
          </p:nvPr>
        </p:nvSpPr>
        <p:spPr/>
        <p:txBody>
          <a:bodyPr/>
          <a:lstStyle/>
          <a:p>
            <a:fld id="{EB4B8DE2-A4E8-46E4-8BBF-D75455EFF32C}" type="slidenum">
              <a:rPr lang="en-US" smtClean="0"/>
              <a:pPr/>
              <a:t>4</a:t>
            </a:fld>
            <a:endParaRPr lang="en-US" dirty="0"/>
          </a:p>
        </p:txBody>
      </p:sp>
      <p:sp>
        <p:nvSpPr>
          <p:cNvPr id="3" name="タイトル 2">
            <a:extLst>
              <a:ext uri="{FF2B5EF4-FFF2-40B4-BE49-F238E27FC236}">
                <a16:creationId xmlns:a16="http://schemas.microsoft.com/office/drawing/2014/main" id="{61B5B321-DEFC-BA28-37C2-E51A20D523C0}"/>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コンテンツ プレースホルダー 3">
            <a:extLst>
              <a:ext uri="{FF2B5EF4-FFF2-40B4-BE49-F238E27FC236}">
                <a16:creationId xmlns:a16="http://schemas.microsoft.com/office/drawing/2014/main" id="{29D50AD1-DE4D-BD64-D379-619FF3E932AA}"/>
              </a:ext>
            </a:extLst>
          </p:cNvPr>
          <p:cNvSpPr>
            <a:spLocks noGrp="1"/>
          </p:cNvSpPr>
          <p:nvPr>
            <p:ph sz="quarter" idx="13"/>
          </p:nvPr>
        </p:nvSpPr>
        <p:spPr>
          <a:xfrm>
            <a:off x="407988" y="1376363"/>
            <a:ext cx="11449050" cy="830997"/>
          </a:xfrm>
        </p:spPr>
        <p:txBody>
          <a:bodyPr/>
          <a:lstStyle/>
          <a:p>
            <a:r>
              <a:rPr kumimoji="1" lang="en-US" altLang="ja-JP" dirty="0"/>
              <a:t>1~3 </a:t>
            </a:r>
            <a:r>
              <a:rPr kumimoji="1" lang="ja-JP" altLang="en-US" dirty="0"/>
              <a:t>か月で取り組むユースケースと効果計測の方法は実践編で決めます。改善編にて実験結果をもとに見直しを行い、実装に向けた計画を立て活動を開始します。</a:t>
            </a:r>
          </a:p>
        </p:txBody>
      </p:sp>
      <p:sp>
        <p:nvSpPr>
          <p:cNvPr id="13" name="テキスト ボックス 12">
            <a:extLst>
              <a:ext uri="{FF2B5EF4-FFF2-40B4-BE49-F238E27FC236}">
                <a16:creationId xmlns:a16="http://schemas.microsoft.com/office/drawing/2014/main" id="{576B5312-8EE2-3FA0-7D02-114BEEED3197}"/>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solidFill>
                  <a:srgbClr val="161E2D"/>
                </a:solidFill>
                <a:latin typeface="Amazon Ember Display"/>
                <a:ea typeface="メイリオ"/>
              </a:rPr>
              <a:t>参加人数は </a:t>
            </a:r>
            <a:r>
              <a:rPr kumimoji="1" lang="en-US" altLang="ja-JP" b="1" dirty="0">
                <a:solidFill>
                  <a:srgbClr val="161E2D"/>
                </a:solidFill>
                <a:latin typeface="Amazon Ember Display"/>
                <a:ea typeface="メイリオ"/>
              </a:rPr>
              <a:t>3~6 </a:t>
            </a:r>
            <a:r>
              <a:rPr kumimoji="1" lang="ja-JP" altLang="en-US" b="1" dirty="0">
                <a:solidFill>
                  <a:srgbClr val="161E2D"/>
                </a:solidFill>
                <a:latin typeface="Amazon Ember Display"/>
                <a:ea typeface="メイリオ"/>
              </a:rPr>
              <a:t>名程度を想定し、それ以上の場合 </a:t>
            </a:r>
            <a:r>
              <a:rPr kumimoji="1" lang="en-US" altLang="ja-JP" b="1" dirty="0">
                <a:solidFill>
                  <a:srgbClr val="161E2D"/>
                </a:solidFill>
                <a:latin typeface="Amazon Ember Display"/>
                <a:ea typeface="メイリオ"/>
              </a:rPr>
              <a:t>+1 </a:t>
            </a:r>
            <a:r>
              <a:rPr kumimoji="1" lang="ja-JP" altLang="en-US" b="1" dirty="0">
                <a:solidFill>
                  <a:srgbClr val="161E2D"/>
                </a:solidFill>
                <a:latin typeface="Amazon Ember Display"/>
                <a:ea typeface="メイリオ"/>
              </a:rPr>
              <a:t>時間前後が必要です</a:t>
            </a:r>
          </a:p>
        </p:txBody>
      </p:sp>
      <p:sp>
        <p:nvSpPr>
          <p:cNvPr id="14" name="矢印: 右 13">
            <a:extLst>
              <a:ext uri="{FF2B5EF4-FFF2-40B4-BE49-F238E27FC236}">
                <a16:creationId xmlns:a16="http://schemas.microsoft.com/office/drawing/2014/main" id="{881B360E-DA98-417A-2067-79249C87779A}"/>
              </a:ext>
            </a:extLst>
          </p:cNvPr>
          <p:cNvSpPr/>
          <p:nvPr/>
        </p:nvSpPr>
        <p:spPr>
          <a:xfrm>
            <a:off x="353291" y="2328069"/>
            <a:ext cx="11627427" cy="365125"/>
          </a:xfrm>
          <a:prstGeom prst="rightArrow">
            <a:avLst/>
          </a:prstGeom>
          <a:solidFill>
            <a:schemeClr val="accent5"/>
          </a:soli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111724"/>
              </a:solidFill>
              <a:effectLst/>
              <a:uLnTx/>
              <a:uFillTx/>
              <a:latin typeface="Amazon Ember Display"/>
              <a:ea typeface="メイリオ"/>
              <a:cs typeface="+mn-cs"/>
            </a:endParaRPr>
          </a:p>
        </p:txBody>
      </p:sp>
      <p:sp>
        <p:nvSpPr>
          <p:cNvPr id="15" name="四角形: 角を丸くする 14">
            <a:extLst>
              <a:ext uri="{FF2B5EF4-FFF2-40B4-BE49-F238E27FC236}">
                <a16:creationId xmlns:a16="http://schemas.microsoft.com/office/drawing/2014/main" id="{B0BAB691-98C9-4792-A586-C0838E2712B1}"/>
              </a:ext>
            </a:extLst>
          </p:cNvPr>
          <p:cNvSpPr/>
          <p:nvPr/>
        </p:nvSpPr>
        <p:spPr>
          <a:xfrm>
            <a:off x="841574"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実践編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(3.5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6" name="四角形: 角を丸くする 15">
            <a:extLst>
              <a:ext uri="{FF2B5EF4-FFF2-40B4-BE49-F238E27FC236}">
                <a16:creationId xmlns:a16="http://schemas.microsoft.com/office/drawing/2014/main" id="{7231DBFC-3641-1DC9-FF2B-991181A104E1}"/>
              </a:ext>
            </a:extLst>
          </p:cNvPr>
          <p:cNvSpPr/>
          <p:nvPr/>
        </p:nvSpPr>
        <p:spPr>
          <a:xfrm>
            <a:off x="6411146" y="2161815"/>
            <a:ext cx="4733316" cy="623454"/>
          </a:xfrm>
          <a:prstGeom prst="roundRect">
            <a:avLst/>
          </a:prstGeom>
          <a:solidFill>
            <a:srgbClr val="FFFFFF"/>
          </a:solidFill>
          <a:ln w="12700" cap="flat" cmpd="sng" algn="ctr">
            <a:solidFill>
              <a:schemeClr val="accent5"/>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改善編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(3 </a:t>
            </a:r>
            <a:r>
              <a:rPr kumimoji="1" lang="ja-JP" altLang="en-US" sz="2000" b="1" i="0" u="none" strike="noStrike" kern="0" cap="none" spc="0" normalizeH="0" baseline="0" noProof="0" dirty="0">
                <a:ln>
                  <a:noFill/>
                </a:ln>
                <a:solidFill>
                  <a:srgbClr val="111724"/>
                </a:solidFill>
                <a:effectLst/>
                <a:uLnTx/>
                <a:uFillTx/>
                <a:latin typeface="メイリオ" panose="020B0604030504040204" pitchFamily="50" charset="-128"/>
                <a:ea typeface="メイリオ" panose="020B0604030504040204" pitchFamily="50" charset="-128"/>
                <a:cs typeface="+mn-cs"/>
              </a:rPr>
              <a:t>時間</a:t>
            </a:r>
            <a:r>
              <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 </a:t>
            </a:r>
            <a:r>
              <a:rPr kumimoji="1" lang="en-US" altLang="ja-JP"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rPr>
              <a:t>)</a:t>
            </a:r>
            <a:endParaRPr kumimoji="1" lang="ja-JP" altLang="en-US" sz="2000" b="1" i="0" u="none" strike="noStrike" kern="0" cap="none" spc="0" normalizeH="0" baseline="0" noProof="0" dirty="0">
              <a:ln>
                <a:noFill/>
              </a:ln>
              <a:solidFill>
                <a:srgbClr val="111724"/>
              </a:solidFill>
              <a:effectLst/>
              <a:uLnTx/>
              <a:uFillTx/>
              <a:latin typeface="Amazon Ember Display"/>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F6599921-91C7-2D3F-1B21-C4FC51C45616}"/>
              </a:ext>
            </a:extLst>
          </p:cNvPr>
          <p:cNvSpPr/>
          <p:nvPr/>
        </p:nvSpPr>
        <p:spPr>
          <a:xfrm>
            <a:off x="841574"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18" name="テキスト ボックス 17">
            <a:extLst>
              <a:ext uri="{FF2B5EF4-FFF2-40B4-BE49-F238E27FC236}">
                <a16:creationId xmlns:a16="http://schemas.microsoft.com/office/drawing/2014/main" id="{922E5018-A1A2-9B3B-F2F7-C0B5AB9DE142}"/>
              </a:ext>
            </a:extLst>
          </p:cNvPr>
          <p:cNvSpPr txBox="1"/>
          <p:nvPr/>
        </p:nvSpPr>
        <p:spPr>
          <a:xfrm>
            <a:off x="976600" y="2990123"/>
            <a:ext cx="4470471"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チームで顧客起点の発明プロセスと</a:t>
            </a:r>
            <a:br>
              <a:rPr kumimoji="1" lang="en-US" altLang="ja-JP" sz="2000" dirty="0">
                <a:solidFill>
                  <a:srgbClr val="161E2D"/>
                </a:solidFill>
                <a:latin typeface="Amazon Ember Display"/>
                <a:ea typeface="メイリオ" panose="020B0604030504040204" pitchFamily="50" charset="-128"/>
              </a:rPr>
            </a:br>
            <a:r>
              <a:rPr kumimoji="1" lang="ja-JP" altLang="en-US" sz="2000" dirty="0">
                <a:solidFill>
                  <a:srgbClr val="161E2D"/>
                </a:solidFill>
                <a:latin typeface="Amazon Ember Display"/>
                <a:ea typeface="メイリオ" panose="020B0604030504040204" pitchFamily="50" charset="-128"/>
              </a:rPr>
              <a:t>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の効果的な使い方を学ぶ</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Amazon </a:t>
            </a:r>
            <a:r>
              <a:rPr kumimoji="1" lang="ja-JP" altLang="en-US" sz="2000" dirty="0">
                <a:solidFill>
                  <a:srgbClr val="161E2D"/>
                </a:solidFill>
                <a:latin typeface="メイリオ" panose="020B0604030504040204" pitchFamily="50" charset="-128"/>
                <a:ea typeface="メイリオ" panose="020B0604030504040204" pitchFamily="50" charset="-128"/>
              </a:rPr>
              <a:t>のプロダクト作りのプロセス</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Working Backwards </a:t>
            </a:r>
            <a:r>
              <a:rPr kumimoji="1" lang="ja-JP" altLang="en-US" sz="2000" dirty="0">
                <a:solidFill>
                  <a:srgbClr val="161E2D"/>
                </a:solidFill>
                <a:latin typeface="Amazon Ember Display"/>
                <a:ea typeface="メイリオ" panose="020B0604030504040204" pitchFamily="50" charset="-128"/>
              </a:rPr>
              <a:t>を生成 </a:t>
            </a:r>
            <a:r>
              <a:rPr kumimoji="1" lang="en-US" altLang="ja-JP" sz="2000" dirty="0">
                <a:solidFill>
                  <a:srgbClr val="161E2D"/>
                </a:solidFill>
                <a:latin typeface="Amazon Ember Display"/>
                <a:ea typeface="メイリオ" panose="020B0604030504040204" pitchFamily="50" charset="-128"/>
              </a:rPr>
              <a:t>AI </a:t>
            </a:r>
            <a:r>
              <a:rPr kumimoji="1" lang="ja-JP" altLang="en-US" sz="2000" dirty="0">
                <a:solidFill>
                  <a:srgbClr val="161E2D"/>
                </a:solidFill>
                <a:latin typeface="Amazon Ember Display"/>
                <a:ea typeface="メイリオ" panose="020B0604030504040204" pitchFamily="50" charset="-128"/>
              </a:rPr>
              <a:t>を活用し進め、</a:t>
            </a:r>
            <a:r>
              <a:rPr kumimoji="1" lang="en-US" altLang="ja-JP" sz="2000" dirty="0">
                <a:solidFill>
                  <a:srgbClr val="161E2D"/>
                </a:solidFill>
                <a:latin typeface="Amazon Ember Display"/>
                <a:ea typeface="メイリオ" panose="020B0604030504040204" pitchFamily="50" charset="-128"/>
              </a:rPr>
              <a:t>Mock </a:t>
            </a:r>
            <a:r>
              <a:rPr kumimoji="1" lang="ja-JP" altLang="en-US" sz="2000" dirty="0">
                <a:solidFill>
                  <a:srgbClr val="161E2D"/>
                </a:solidFill>
                <a:latin typeface="Amazon Ember Display"/>
                <a:ea typeface="メイリオ" panose="020B0604030504040204" pitchFamily="50" charset="-128"/>
              </a:rPr>
              <a:t>により実験する価値のある発明を決める。</a:t>
            </a:r>
            <a:endParaRPr kumimoji="1" lang="en-US" altLang="ja-JP" sz="2000" dirty="0">
              <a:solidFill>
                <a:srgbClr val="161E2D"/>
              </a:solidFill>
              <a:latin typeface="Amazon Ember Display"/>
              <a:ea typeface="メイリオ" panose="020B0604030504040204" pitchFamily="50" charset="-128"/>
            </a:endParaRPr>
          </a:p>
        </p:txBody>
      </p:sp>
      <p:sp>
        <p:nvSpPr>
          <p:cNvPr id="19" name="正方形/長方形 18">
            <a:extLst>
              <a:ext uri="{FF2B5EF4-FFF2-40B4-BE49-F238E27FC236}">
                <a16:creationId xmlns:a16="http://schemas.microsoft.com/office/drawing/2014/main" id="{9664FF26-E3F2-62A1-553D-84D818049F46}"/>
              </a:ext>
            </a:extLst>
          </p:cNvPr>
          <p:cNvSpPr/>
          <p:nvPr/>
        </p:nvSpPr>
        <p:spPr>
          <a:xfrm>
            <a:off x="6411147" y="2944525"/>
            <a:ext cx="4733315" cy="3006237"/>
          </a:xfrm>
          <a:prstGeom prst="rect">
            <a:avLst/>
          </a:prstGeom>
          <a:solidFill>
            <a:srgbClr val="FFFFFF">
              <a:lumMod val="95000"/>
            </a:srgbClr>
          </a:solidFill>
          <a:ln w="12700" cap="flat" cmpd="sng" algn="ctr">
            <a:noFill/>
            <a:prstDash val="solid"/>
            <a:miter lim="800000"/>
          </a:ln>
          <a:effectLst>
            <a:outerShdw blurRad="50800" dist="38100" dir="2700000" algn="tl" rotWithShape="0">
              <a:prstClr val="black">
                <a:alpha val="40000"/>
              </a:prstClr>
            </a:outerShdw>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161E2D"/>
              </a:solidFill>
              <a:effectLst/>
              <a:uLnTx/>
              <a:uFillTx/>
              <a:latin typeface="Amazon Ember Display"/>
              <a:ea typeface="メイリオ"/>
              <a:cs typeface="+mn-cs"/>
            </a:endParaRPr>
          </a:p>
        </p:txBody>
      </p:sp>
      <p:sp>
        <p:nvSpPr>
          <p:cNvPr id="20" name="テキスト ボックス 19">
            <a:extLst>
              <a:ext uri="{FF2B5EF4-FFF2-40B4-BE49-F238E27FC236}">
                <a16:creationId xmlns:a16="http://schemas.microsoft.com/office/drawing/2014/main" id="{450F01A0-EE44-EBE6-3B29-B07EAA10574E}"/>
              </a:ext>
            </a:extLst>
          </p:cNvPr>
          <p:cNvSpPr txBox="1"/>
          <p:nvPr/>
        </p:nvSpPr>
        <p:spPr>
          <a:xfrm>
            <a:off x="6546173" y="2990123"/>
            <a:ext cx="4598289" cy="2862322"/>
          </a:xfrm>
          <a:prstGeom prst="rect">
            <a:avLst/>
          </a:prstGeom>
          <a:noFill/>
        </p:spPr>
        <p:txBody>
          <a:bodyPr wrap="square" lIns="0" rIns="0" rtlCol="0">
            <a:spAutoFit/>
          </a:bodyPr>
          <a:lstStyle/>
          <a:p>
            <a:r>
              <a:rPr kumimoji="1" lang="ja-JP" altLang="en-US" sz="2000" b="1" dirty="0">
                <a:solidFill>
                  <a:srgbClr val="161E2D"/>
                </a:solidFill>
                <a:latin typeface="メイリオ" panose="020B0604030504040204" pitchFamily="50" charset="-128"/>
                <a:ea typeface="メイリオ" panose="020B0604030504040204" pitchFamily="50" charset="-128"/>
              </a:rPr>
              <a:t>目的</a:t>
            </a:r>
            <a:endParaRPr kumimoji="1" lang="en-US" altLang="ja-JP" sz="2000" b="1" dirty="0">
              <a:solidFill>
                <a:srgbClr val="161E2D"/>
              </a:solidFill>
              <a:latin typeface="メイリオ" panose="020B0604030504040204" pitchFamily="50" charset="-128"/>
              <a:ea typeface="メイリオ" panose="020B0604030504040204" pitchFamily="50" charset="-128"/>
            </a:endParaRPr>
          </a:p>
          <a:p>
            <a:r>
              <a:rPr kumimoji="1" lang="en-US" altLang="ja-JP" sz="2000" dirty="0">
                <a:solidFill>
                  <a:srgbClr val="161E2D"/>
                </a:solidFill>
                <a:latin typeface="Amazon Ember Display"/>
                <a:ea typeface="メイリオ" panose="020B0604030504040204" pitchFamily="50" charset="-128"/>
              </a:rPr>
              <a:t>Mock</a:t>
            </a:r>
            <a:r>
              <a:rPr kumimoji="1" lang="ja-JP" altLang="en-US" sz="2000" dirty="0">
                <a:solidFill>
                  <a:srgbClr val="161E2D"/>
                </a:solidFill>
                <a:latin typeface="Amazon Ember Display"/>
                <a:ea typeface="メイリオ" panose="020B0604030504040204" pitchFamily="50" charset="-128"/>
              </a:rPr>
              <a:t> で得られた定量・定性データをもとにチーム自身で発明の改善を行う</a:t>
            </a:r>
            <a:endParaRPr kumimoji="1" lang="en-US" altLang="ja-JP" sz="2000" dirty="0">
              <a:solidFill>
                <a:srgbClr val="161E2D"/>
              </a:solidFill>
              <a:latin typeface="Amazon Ember Display"/>
              <a:ea typeface="メイリオ" panose="020B0604030504040204" pitchFamily="50" charset="-128"/>
            </a:endParaRPr>
          </a:p>
          <a:p>
            <a:endParaRPr kumimoji="1" lang="en-US" altLang="ja-JP" sz="2000" dirty="0">
              <a:solidFill>
                <a:srgbClr val="161E2D"/>
              </a:solidFill>
              <a:latin typeface="Amazon Ember Display"/>
              <a:ea typeface="メイリオ" panose="020B0604030504040204" pitchFamily="50" charset="-128"/>
            </a:endParaRPr>
          </a:p>
          <a:p>
            <a:r>
              <a:rPr kumimoji="1" lang="ja-JP" altLang="en-US" sz="2000" b="1" dirty="0">
                <a:solidFill>
                  <a:srgbClr val="161E2D"/>
                </a:solidFill>
                <a:latin typeface="Amazon Ember Display"/>
                <a:ea typeface="メイリオ" panose="020B0604030504040204" pitchFamily="50" charset="-128"/>
              </a:rPr>
              <a:t>手段</a:t>
            </a:r>
            <a:endParaRPr kumimoji="1" lang="en-US" altLang="ja-JP" sz="2000" dirty="0">
              <a:solidFill>
                <a:srgbClr val="161E2D"/>
              </a:solidFill>
              <a:latin typeface="Amazon Ember Display"/>
              <a:ea typeface="メイリオ" panose="020B0604030504040204" pitchFamily="50" charset="-128"/>
            </a:endParaRPr>
          </a:p>
          <a:p>
            <a:r>
              <a:rPr kumimoji="1" lang="ja-JP" altLang="en-US" sz="2000" dirty="0">
                <a:solidFill>
                  <a:srgbClr val="161E2D"/>
                </a:solidFill>
                <a:latin typeface="Amazon Ember Display"/>
                <a:ea typeface="メイリオ" panose="020B0604030504040204" pitchFamily="50" charset="-128"/>
              </a:rPr>
              <a:t>実験結果をもとに、参加者主導で </a:t>
            </a:r>
            <a:r>
              <a:rPr kumimoji="1" lang="en-US" altLang="ja-JP" sz="2000" dirty="0">
                <a:solidFill>
                  <a:srgbClr val="161E2D"/>
                </a:solidFill>
                <a:latin typeface="Amazon Ember Display"/>
                <a:ea typeface="メイリオ" panose="020B0604030504040204" pitchFamily="50" charset="-128"/>
              </a:rPr>
              <a:t>Working</a:t>
            </a:r>
            <a:r>
              <a:rPr kumimoji="1" lang="ja-JP" altLang="en-US" sz="2000" dirty="0">
                <a:solidFill>
                  <a:srgbClr val="161E2D"/>
                </a:solidFill>
                <a:latin typeface="Amazon Ember Display"/>
                <a:ea typeface="メイリオ" panose="020B0604030504040204" pitchFamily="50" charset="-128"/>
              </a:rPr>
              <a:t> </a:t>
            </a:r>
            <a:r>
              <a:rPr kumimoji="1" lang="en-US" altLang="ja-JP" sz="2000" dirty="0">
                <a:solidFill>
                  <a:srgbClr val="161E2D"/>
                </a:solidFill>
                <a:latin typeface="Amazon Ember Display"/>
                <a:ea typeface="メイリオ" panose="020B0604030504040204" pitchFamily="50" charset="-128"/>
              </a:rPr>
              <a:t>Backwards</a:t>
            </a:r>
            <a:r>
              <a:rPr kumimoji="1" lang="ja-JP" altLang="en-US" sz="2000" dirty="0">
                <a:solidFill>
                  <a:srgbClr val="161E2D"/>
                </a:solidFill>
                <a:latin typeface="Amazon Ember Display"/>
                <a:ea typeface="メイリオ" panose="020B0604030504040204" pitchFamily="50" charset="-128"/>
              </a:rPr>
              <a:t> を行う。その後、 </a:t>
            </a:r>
            <a:r>
              <a:rPr kumimoji="1" lang="en-US" altLang="ja-JP" sz="2000" dirty="0">
                <a:solidFill>
                  <a:srgbClr val="161E2D"/>
                </a:solidFill>
                <a:latin typeface="Amazon Ember Display"/>
                <a:ea typeface="メイリオ" panose="020B0604030504040204" pitchFamily="50" charset="-128"/>
              </a:rPr>
              <a:t>1~3 </a:t>
            </a:r>
            <a:r>
              <a:rPr kumimoji="1" lang="ja-JP" altLang="en-US" sz="2000" dirty="0">
                <a:solidFill>
                  <a:srgbClr val="161E2D"/>
                </a:solidFill>
                <a:latin typeface="Amazon Ember Display"/>
                <a:ea typeface="メイリオ" panose="020B0604030504040204" pitchFamily="50" charset="-128"/>
              </a:rPr>
              <a:t>ヵ月以内のマイルストンと具体的な </a:t>
            </a:r>
            <a:r>
              <a:rPr kumimoji="1" lang="en-US" altLang="ja-JP" sz="2000" dirty="0" err="1">
                <a:solidFill>
                  <a:srgbClr val="161E2D"/>
                </a:solidFill>
                <a:latin typeface="Amazon Ember Display"/>
                <a:ea typeface="メイリオ" panose="020B0604030504040204" pitchFamily="50" charset="-128"/>
              </a:rPr>
              <a:t>Todo</a:t>
            </a:r>
            <a:r>
              <a:rPr kumimoji="1" lang="en-US" altLang="ja-JP" sz="2000" dirty="0">
                <a:solidFill>
                  <a:srgbClr val="161E2D"/>
                </a:solidFill>
                <a:latin typeface="Amazon Ember Display"/>
                <a:ea typeface="メイリオ" panose="020B0604030504040204" pitchFamily="50" charset="-128"/>
              </a:rPr>
              <a:t> </a:t>
            </a:r>
            <a:r>
              <a:rPr kumimoji="1" lang="ja-JP" altLang="en-US" sz="2000" dirty="0">
                <a:solidFill>
                  <a:srgbClr val="161E2D"/>
                </a:solidFill>
                <a:latin typeface="Amazon Ember Display"/>
                <a:ea typeface="メイリオ" panose="020B0604030504040204" pitchFamily="50" charset="-128"/>
              </a:rPr>
              <a:t>を決め各メンバーに割り振る。</a:t>
            </a:r>
            <a:endParaRPr kumimoji="1" lang="en-US" altLang="ja-JP" sz="2000" dirty="0">
              <a:solidFill>
                <a:srgbClr val="161E2D"/>
              </a:solidFill>
              <a:latin typeface="Amazon Ember Display"/>
              <a:ea typeface="メイリオ" panose="020B0604030504040204" pitchFamily="50" charset="-128"/>
            </a:endParaRPr>
          </a:p>
        </p:txBody>
      </p:sp>
    </p:spTree>
    <p:extLst>
      <p:ext uri="{BB962C8B-B14F-4D97-AF65-F5344CB8AC3E}">
        <p14:creationId xmlns:p14="http://schemas.microsoft.com/office/powerpoint/2010/main" val="41916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5B4AD-59F1-8507-7F03-69EB1DF15B3B}"/>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B074EF-0BD4-DA5C-FFA2-16597FFE7558}"/>
              </a:ext>
            </a:extLst>
          </p:cNvPr>
          <p:cNvSpPr>
            <a:spLocks noGrp="1"/>
          </p:cNvSpPr>
          <p:nvPr>
            <p:ph type="sldNum" sz="quarter" idx="12"/>
          </p:nvPr>
        </p:nvSpPr>
        <p:spPr/>
        <p:txBody>
          <a:bodyPr/>
          <a:lstStyle/>
          <a:p>
            <a:fld id="{EB4B8DE2-A4E8-46E4-8BBF-D75455EFF32C}" type="slidenum">
              <a:rPr lang="en-US" smtClean="0"/>
              <a:pPr/>
              <a:t>40</a:t>
            </a:fld>
            <a:endParaRPr lang="en-US" dirty="0"/>
          </a:p>
        </p:txBody>
      </p:sp>
      <p:sp>
        <p:nvSpPr>
          <p:cNvPr id="3" name="タイトル 2">
            <a:extLst>
              <a:ext uri="{FF2B5EF4-FFF2-40B4-BE49-F238E27FC236}">
                <a16:creationId xmlns:a16="http://schemas.microsoft.com/office/drawing/2014/main" id="{D560565E-0134-97FA-4468-E64F8766E024}"/>
              </a:ext>
            </a:extLst>
          </p:cNvPr>
          <p:cNvSpPr>
            <a:spLocks noGrp="1"/>
          </p:cNvSpPr>
          <p:nvPr>
            <p:ph type="title"/>
          </p:nvPr>
        </p:nvSpPr>
        <p:spPr/>
        <p:txBody>
          <a:bodyPr/>
          <a:lstStyle/>
          <a:p>
            <a:r>
              <a:rPr lang="ja-JP" altLang="en-US" dirty="0"/>
              <a:t>タスクを決める</a:t>
            </a:r>
            <a:endParaRPr kumimoji="1" lang="ja-JP" altLang="en-US" dirty="0"/>
          </a:p>
        </p:txBody>
      </p:sp>
      <p:sp>
        <p:nvSpPr>
          <p:cNvPr id="40" name="コンテンツ プレースホルダー 39">
            <a:extLst>
              <a:ext uri="{FF2B5EF4-FFF2-40B4-BE49-F238E27FC236}">
                <a16:creationId xmlns:a16="http://schemas.microsoft.com/office/drawing/2014/main" id="{47AFF7D0-E71F-2ED1-6CCA-A7A5CC11BEB9}"/>
              </a:ext>
            </a:extLst>
          </p:cNvPr>
          <p:cNvSpPr>
            <a:spLocks noGrp="1"/>
          </p:cNvSpPr>
          <p:nvPr>
            <p:ph sz="quarter" idx="13"/>
          </p:nvPr>
        </p:nvSpPr>
        <p:spPr>
          <a:xfrm>
            <a:off x="407988" y="1376363"/>
            <a:ext cx="11449050" cy="3508653"/>
          </a:xfrm>
        </p:spPr>
        <p:txBody>
          <a:bodyPr/>
          <a:lstStyle/>
          <a:p>
            <a:r>
              <a:rPr lang="en-US" altLang="ja-JP" dirty="0"/>
              <a:t>[</a:t>
            </a:r>
            <a:r>
              <a:rPr lang="ja-JP" altLang="en-US" dirty="0"/>
              <a:t>グループワーク</a:t>
            </a:r>
            <a:r>
              <a:rPr lang="en-US" altLang="ja-JP" dirty="0"/>
              <a:t>] </a:t>
            </a:r>
          </a:p>
          <a:p>
            <a:r>
              <a:rPr lang="ja-JP" altLang="en-US" dirty="0"/>
              <a:t>各自のタスクを貼りだし共有してください。不足がないか、全員で点検します。</a:t>
            </a:r>
            <a:endParaRPr lang="en-US" altLang="ja-JP" dirty="0"/>
          </a:p>
          <a:p>
            <a:endParaRPr lang="en-US" altLang="ja-JP" dirty="0"/>
          </a:p>
          <a:p>
            <a:r>
              <a:rPr lang="en-US" altLang="ja-JP" dirty="0"/>
              <a:t>【</a:t>
            </a:r>
            <a:r>
              <a:rPr lang="ja-JP" altLang="en-US" dirty="0"/>
              <a:t>主なポイント</a:t>
            </a:r>
            <a:r>
              <a:rPr lang="en-US" altLang="ja-JP" dirty="0"/>
              <a:t>】</a:t>
            </a:r>
          </a:p>
          <a:p>
            <a:pPr marL="342900" indent="-342900">
              <a:buFont typeface="Arial" panose="020B0604020202020204" pitchFamily="34" charset="0"/>
              <a:buChar char="•"/>
            </a:pPr>
            <a:r>
              <a:rPr lang="ja-JP" altLang="en-US" dirty="0"/>
              <a:t>自分が作業を進めるにあたり、依頼しないといけないタスクはないか </a:t>
            </a:r>
            <a:r>
              <a:rPr lang="en-US" altLang="ja-JP" dirty="0"/>
              <a:t>?</a:t>
            </a:r>
          </a:p>
          <a:p>
            <a:pPr marL="342900" indent="-342900">
              <a:buFont typeface="Arial" panose="020B0604020202020204" pitchFamily="34" charset="0"/>
              <a:buChar char="•"/>
            </a:pPr>
            <a:r>
              <a:rPr lang="ja-JP" altLang="en-US" dirty="0"/>
              <a:t>特に難易度が高い場合、技術検証の必要はないか </a:t>
            </a:r>
            <a:r>
              <a:rPr lang="en-US" altLang="ja-JP" dirty="0"/>
              <a:t>?</a:t>
            </a:r>
          </a:p>
          <a:p>
            <a:pPr marL="342900" indent="-342900">
              <a:buFont typeface="Arial" panose="020B0604020202020204" pitchFamily="34" charset="0"/>
              <a:buChar char="•"/>
            </a:pPr>
            <a:r>
              <a:rPr lang="ja-JP" altLang="en-US" dirty="0"/>
              <a:t>検証を行う期間、リソースを確保する </a:t>
            </a:r>
            <a:r>
              <a:rPr lang="en-US" altLang="ja-JP" dirty="0"/>
              <a:t>(</a:t>
            </a:r>
            <a:r>
              <a:rPr lang="ja-JP" altLang="en-US" dirty="0"/>
              <a:t>市場検証投資</a:t>
            </a:r>
            <a:r>
              <a:rPr lang="en-US" altLang="ja-JP" dirty="0"/>
              <a:t>)</a:t>
            </a:r>
            <a:r>
              <a:rPr lang="ja-JP" altLang="en-US" dirty="0"/>
              <a:t> の決裁を得るための経営層への起案 </a:t>
            </a:r>
            <a:r>
              <a:rPr lang="en-US" altLang="ja-JP" dirty="0"/>
              <a:t>(</a:t>
            </a:r>
            <a:r>
              <a:rPr lang="ja-JP" altLang="en-US" dirty="0"/>
              <a:t>稟議</a:t>
            </a:r>
            <a:r>
              <a:rPr lang="en-US" altLang="ja-JP" dirty="0"/>
              <a:t>) </a:t>
            </a:r>
            <a:r>
              <a:rPr lang="ja-JP" altLang="en-US" dirty="0"/>
              <a:t>は計画されているか </a:t>
            </a:r>
            <a:r>
              <a:rPr lang="en-US" altLang="ja-JP" dirty="0"/>
              <a:t>?</a:t>
            </a:r>
          </a:p>
        </p:txBody>
      </p:sp>
      <p:pic>
        <p:nvPicPr>
          <p:cNvPr id="17" name="グラフィックス 16" descr="ストップウォッチ 単色塗りつぶし">
            <a:extLst>
              <a:ext uri="{FF2B5EF4-FFF2-40B4-BE49-F238E27FC236}">
                <a16:creationId xmlns:a16="http://schemas.microsoft.com/office/drawing/2014/main" id="{BFBF7AE5-C5EF-8726-E48C-A1796BF2A2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8" name="テキスト ボックス 17">
            <a:extLst>
              <a:ext uri="{FF2B5EF4-FFF2-40B4-BE49-F238E27FC236}">
                <a16:creationId xmlns:a16="http://schemas.microsoft.com/office/drawing/2014/main" id="{1D806A38-2E6C-249C-012C-29819BA7257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Tree>
    <p:extLst>
      <p:ext uri="{BB962C8B-B14F-4D97-AF65-F5344CB8AC3E}">
        <p14:creationId xmlns:p14="http://schemas.microsoft.com/office/powerpoint/2010/main" val="222922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E8C53-3A44-DD7B-EB06-566F9279B278}"/>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86C3A1-C4B4-B4AA-8C37-4BDDD9785413}"/>
              </a:ext>
            </a:extLst>
          </p:cNvPr>
          <p:cNvSpPr>
            <a:spLocks noGrp="1"/>
          </p:cNvSpPr>
          <p:nvPr>
            <p:ph type="sldNum" sz="quarter" idx="12"/>
          </p:nvPr>
        </p:nvSpPr>
        <p:spPr/>
        <p:txBody>
          <a:bodyPr/>
          <a:lstStyle/>
          <a:p>
            <a:fld id="{EB4B8DE2-A4E8-46E4-8BBF-D75455EFF32C}" type="slidenum">
              <a:rPr lang="en-US" smtClean="0"/>
              <a:pPr/>
              <a:t>41</a:t>
            </a:fld>
            <a:endParaRPr lang="en-US" dirty="0"/>
          </a:p>
        </p:txBody>
      </p:sp>
      <p:sp>
        <p:nvSpPr>
          <p:cNvPr id="3" name="タイトル 2">
            <a:extLst>
              <a:ext uri="{FF2B5EF4-FFF2-40B4-BE49-F238E27FC236}">
                <a16:creationId xmlns:a16="http://schemas.microsoft.com/office/drawing/2014/main" id="{CFEFF315-0023-950C-4525-9BED71E6D109}"/>
              </a:ext>
            </a:extLst>
          </p:cNvPr>
          <p:cNvSpPr>
            <a:spLocks noGrp="1"/>
          </p:cNvSpPr>
          <p:nvPr>
            <p:ph type="title"/>
          </p:nvPr>
        </p:nvSpPr>
        <p:spPr/>
        <p:txBody>
          <a:bodyPr/>
          <a:lstStyle/>
          <a:p>
            <a:r>
              <a:rPr lang="ja-JP" altLang="en-US" dirty="0"/>
              <a:t>タスクのコミットを行う</a:t>
            </a:r>
            <a:endParaRPr kumimoji="1" lang="ja-JP" altLang="en-US" dirty="0"/>
          </a:p>
        </p:txBody>
      </p:sp>
      <p:sp>
        <p:nvSpPr>
          <p:cNvPr id="40" name="コンテンツ プレースホルダー 39">
            <a:extLst>
              <a:ext uri="{FF2B5EF4-FFF2-40B4-BE49-F238E27FC236}">
                <a16:creationId xmlns:a16="http://schemas.microsoft.com/office/drawing/2014/main" id="{67ED7577-6922-7E10-360C-A3447C0DB164}"/>
              </a:ext>
            </a:extLst>
          </p:cNvPr>
          <p:cNvSpPr>
            <a:spLocks noGrp="1"/>
          </p:cNvSpPr>
          <p:nvPr>
            <p:ph sz="quarter" idx="13"/>
          </p:nvPr>
        </p:nvSpPr>
        <p:spPr>
          <a:xfrm>
            <a:off x="407988" y="1376363"/>
            <a:ext cx="11449050" cy="1646605"/>
          </a:xfrm>
        </p:spPr>
        <p:txBody>
          <a:bodyPr/>
          <a:lstStyle/>
          <a:p>
            <a:r>
              <a:rPr lang="en-US" altLang="ja-JP" dirty="0"/>
              <a:t>[</a:t>
            </a:r>
            <a:r>
              <a:rPr lang="ja-JP" altLang="en-US" dirty="0"/>
              <a:t>グループワーク</a:t>
            </a:r>
            <a:r>
              <a:rPr lang="en-US" altLang="ja-JP" dirty="0"/>
              <a:t>] </a:t>
            </a:r>
          </a:p>
          <a:p>
            <a:r>
              <a:rPr lang="ja-JP" altLang="en-US" dirty="0"/>
              <a:t>定期的な進捗会議、マイルストン完了時点の </a:t>
            </a:r>
            <a:r>
              <a:rPr lang="en-US" altLang="ja-JP" dirty="0"/>
              <a:t>CXO </a:t>
            </a:r>
            <a:r>
              <a:rPr lang="ja-JP" altLang="en-US" dirty="0"/>
              <a:t>報告をワークショップ内で</a:t>
            </a:r>
            <a:br>
              <a:rPr lang="ja-JP" altLang="en-US" dirty="0"/>
            </a:br>
            <a:r>
              <a:rPr lang="ja-JP" altLang="en-US" dirty="0"/>
              <a:t>スケジューラーに設定してください。タスク管理システムがあれば、タスクを登録してください。</a:t>
            </a:r>
          </a:p>
        </p:txBody>
      </p:sp>
      <p:pic>
        <p:nvPicPr>
          <p:cNvPr id="17" name="グラフィックス 16" descr="ストップウォッチ 単色塗りつぶし">
            <a:extLst>
              <a:ext uri="{FF2B5EF4-FFF2-40B4-BE49-F238E27FC236}">
                <a16:creationId xmlns:a16="http://schemas.microsoft.com/office/drawing/2014/main" id="{A7E1911B-324F-D8C8-CA2E-CA115522F8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8" name="テキスト ボックス 17">
            <a:extLst>
              <a:ext uri="{FF2B5EF4-FFF2-40B4-BE49-F238E27FC236}">
                <a16:creationId xmlns:a16="http://schemas.microsoft.com/office/drawing/2014/main" id="{7D90293A-2BEC-D681-1C0D-8EE57EECDF6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pic>
        <p:nvPicPr>
          <p:cNvPr id="4" name="グラフィックス 3" descr="日毎カレンダー 単色塗りつぶし">
            <a:extLst>
              <a:ext uri="{FF2B5EF4-FFF2-40B4-BE49-F238E27FC236}">
                <a16:creationId xmlns:a16="http://schemas.microsoft.com/office/drawing/2014/main" id="{6E50C972-0F81-A9D9-DA29-A32F83678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05400" y="3500437"/>
            <a:ext cx="1981200" cy="1981200"/>
          </a:xfrm>
          <a:prstGeom prst="rect">
            <a:avLst/>
          </a:prstGeom>
        </p:spPr>
      </p:pic>
    </p:spTree>
    <p:extLst>
      <p:ext uri="{BB962C8B-B14F-4D97-AF65-F5344CB8AC3E}">
        <p14:creationId xmlns:p14="http://schemas.microsoft.com/office/powerpoint/2010/main" val="40728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2FFF269-0693-D445-80A3-E76197F6F60D}"/>
              </a:ext>
            </a:extLst>
          </p:cNvPr>
          <p:cNvSpPr>
            <a:spLocks noGrp="1"/>
          </p:cNvSpPr>
          <p:nvPr>
            <p:ph type="title"/>
          </p:nvPr>
        </p:nvSpPr>
        <p:spPr/>
        <p:txBody>
          <a:bodyPr/>
          <a:lstStyle/>
          <a:p>
            <a:r>
              <a:rPr lang="en-US" altLang="ja-JP" dirty="0"/>
              <a:t>Well Done!</a:t>
            </a:r>
            <a:endParaRPr lang="ja-JP" altLang="en-US" dirty="0"/>
          </a:p>
        </p:txBody>
      </p:sp>
      <p:sp>
        <p:nvSpPr>
          <p:cNvPr id="2" name="スライド番号プレースホルダー 1">
            <a:extLst>
              <a:ext uri="{FF2B5EF4-FFF2-40B4-BE49-F238E27FC236}">
                <a16:creationId xmlns:a16="http://schemas.microsoft.com/office/drawing/2014/main" id="{EB6E71F9-6160-4CF7-B634-2B30D42AE14D}"/>
              </a:ext>
            </a:extLst>
          </p:cNvPr>
          <p:cNvSpPr>
            <a:spLocks noGrp="1"/>
          </p:cNvSpPr>
          <p:nvPr>
            <p:ph type="sldNum" sz="quarter" idx="12"/>
          </p:nvPr>
        </p:nvSpPr>
        <p:spPr/>
        <p:txBody>
          <a:bodyPr/>
          <a:lstStyle/>
          <a:p>
            <a:fld id="{EB4B8DE2-A4E8-46E4-8BBF-D75455EFF32C}" type="slidenum">
              <a:rPr lang="en-US" smtClean="0"/>
              <a:pPr/>
              <a:t>42</a:t>
            </a:fld>
            <a:endParaRPr lang="en-US" dirty="0"/>
          </a:p>
        </p:txBody>
      </p:sp>
    </p:spTree>
    <p:extLst>
      <p:ext uri="{BB962C8B-B14F-4D97-AF65-F5344CB8AC3E}">
        <p14:creationId xmlns:p14="http://schemas.microsoft.com/office/powerpoint/2010/main" val="38167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F8CF4210-FA94-7BA1-6E3F-A9C0D6E3A4C7}"/>
              </a:ext>
            </a:extLst>
          </p:cNvPr>
          <p:cNvSpPr>
            <a:spLocks noGrp="1"/>
          </p:cNvSpPr>
          <p:nvPr>
            <p:ph type="title"/>
          </p:nvPr>
        </p:nvSpPr>
        <p:spPr>
          <a:xfrm>
            <a:off x="425038" y="342900"/>
            <a:ext cx="11658932" cy="647176"/>
          </a:xfrm>
        </p:spPr>
        <p:txBody>
          <a:bodyPr/>
          <a:lstStyle/>
          <a:p>
            <a:r>
              <a:rPr lang="en-US" altLang="ja-JP" dirty="0"/>
              <a:t>Next Step : </a:t>
            </a:r>
            <a:r>
              <a:rPr lang="ja-JP" altLang="en-US" dirty="0"/>
              <a:t>「皆さん自身」で進めるために </a:t>
            </a:r>
            <a:r>
              <a:rPr lang="en-US" altLang="ja-JP" dirty="0"/>
              <a:t>(</a:t>
            </a:r>
            <a:r>
              <a:rPr lang="ja-JP" altLang="en-US" dirty="0"/>
              <a:t>再掲</a:t>
            </a:r>
            <a:r>
              <a:rPr lang="en-US" altLang="ja-JP" dirty="0"/>
              <a:t>)</a:t>
            </a:r>
            <a:endParaRPr lang="ja-JP" altLang="en-US" dirty="0"/>
          </a:p>
        </p:txBody>
      </p:sp>
      <p:sp>
        <p:nvSpPr>
          <p:cNvPr id="5" name="コンテンツ プレースホルダー 4">
            <a:extLst>
              <a:ext uri="{FF2B5EF4-FFF2-40B4-BE49-F238E27FC236}">
                <a16:creationId xmlns:a16="http://schemas.microsoft.com/office/drawing/2014/main" id="{B772B09C-3F77-97B8-213F-5BD7904EC08C}"/>
              </a:ext>
            </a:extLst>
          </p:cNvPr>
          <p:cNvSpPr>
            <a:spLocks noGrp="1"/>
          </p:cNvSpPr>
          <p:nvPr>
            <p:ph idx="1"/>
          </p:nvPr>
        </p:nvSpPr>
        <p:spPr>
          <a:xfrm>
            <a:off x="425038" y="1371600"/>
            <a:ext cx="11424062" cy="4755148"/>
          </a:xfrm>
        </p:spPr>
        <p:txBody>
          <a:bodyPr/>
          <a:lstStyle/>
          <a:p>
            <a:pPr marL="457200" indent="-457200">
              <a:buAutoNum type="arabicPeriod"/>
            </a:pPr>
            <a:r>
              <a:rPr kumimoji="1" lang="ja-JP" altLang="en-US" b="1" dirty="0">
                <a:solidFill>
                  <a:schemeClr val="accent5"/>
                </a:solidFill>
              </a:rPr>
              <a:t>プロセスを省略しない</a:t>
            </a:r>
            <a:br>
              <a:rPr kumimoji="1" lang="en-US" altLang="ja-JP" dirty="0"/>
            </a:br>
            <a:r>
              <a:rPr kumimoji="1" lang="en-US" altLang="ja-JP" dirty="0"/>
              <a:t>Working Backwards </a:t>
            </a:r>
            <a:r>
              <a:rPr kumimoji="1" lang="ja-JP" altLang="en-US" dirty="0"/>
              <a:t>以上に良いプロセスが見つかるまでは省略しない</a:t>
            </a:r>
            <a:endParaRPr kumimoji="1" lang="en-US" altLang="ja-JP" dirty="0"/>
          </a:p>
          <a:p>
            <a:pPr marL="457200" indent="-457200">
              <a:buAutoNum type="arabicPeriod"/>
            </a:pPr>
            <a:endParaRPr kumimoji="1" lang="en-US" altLang="ja-JP" dirty="0"/>
          </a:p>
          <a:p>
            <a:pPr marL="457200" indent="-457200">
              <a:buAutoNum type="arabicPeriod"/>
            </a:pPr>
            <a:r>
              <a:rPr kumimoji="1" lang="ja-JP" altLang="en-US" b="1" dirty="0">
                <a:solidFill>
                  <a:schemeClr val="accent5"/>
                </a:solidFill>
              </a:rPr>
              <a:t>メンバーを「部下」として扱わない </a:t>
            </a:r>
            <a:r>
              <a:rPr kumimoji="1" lang="en-US" altLang="ja-JP" b="1" dirty="0">
                <a:solidFill>
                  <a:schemeClr val="accent5"/>
                </a:solidFill>
              </a:rPr>
              <a:t>/ </a:t>
            </a:r>
            <a:r>
              <a:rPr kumimoji="1" lang="ja-JP" altLang="en-US" b="1" dirty="0">
                <a:solidFill>
                  <a:schemeClr val="accent5"/>
                </a:solidFill>
              </a:rPr>
              <a:t>「部下」としてふるまわない</a:t>
            </a:r>
            <a:br>
              <a:rPr kumimoji="1" lang="en-US" altLang="ja-JP" dirty="0"/>
            </a:br>
            <a:r>
              <a:rPr kumimoji="1" lang="ja-JP" altLang="en-US" dirty="0"/>
              <a:t>こうした振る舞いは個々人の能力と発言を「上と見る誰か」の想定範囲内に集約する効果があります。</a:t>
            </a:r>
            <a:r>
              <a:rPr kumimoji="1" lang="en-US" altLang="ja-JP" dirty="0"/>
              <a:t>MLEW </a:t>
            </a:r>
            <a:r>
              <a:rPr kumimoji="1" lang="ja-JP" altLang="en-US" dirty="0"/>
              <a:t>に参加する職掌にはそれぞれ参加の意味があり、スキルや勤続年数に関わらず役割を全力でまっとうください。</a:t>
            </a:r>
            <a:br>
              <a:rPr kumimoji="1" lang="en-US" altLang="ja-JP" dirty="0"/>
            </a:br>
            <a:endParaRPr kumimoji="1" lang="en-US" altLang="ja-JP" dirty="0"/>
          </a:p>
          <a:p>
            <a:pPr marL="457200" indent="-457200">
              <a:buAutoNum type="arabicPeriod"/>
            </a:pPr>
            <a:r>
              <a:rPr kumimoji="1" lang="ja-JP" altLang="en-US" b="1" dirty="0">
                <a:solidFill>
                  <a:schemeClr val="accent5"/>
                </a:solidFill>
              </a:rPr>
              <a:t>プロダクトマネージャーはアウトプットの期限に責任を持つ</a:t>
            </a:r>
            <a:br>
              <a:rPr kumimoji="1" lang="en-US" altLang="ja-JP" b="1" dirty="0"/>
            </a:br>
            <a:r>
              <a:rPr kumimoji="1" lang="ja-JP" altLang="en-US" dirty="0"/>
              <a:t>次の工程では、</a:t>
            </a:r>
            <a:r>
              <a:rPr kumimoji="1" lang="en-US" altLang="ja-JP" dirty="0"/>
              <a:t>Refine </a:t>
            </a:r>
            <a:r>
              <a:rPr kumimoji="1" lang="ja-JP" altLang="en-US" dirty="0"/>
              <a:t>から </a:t>
            </a:r>
            <a:r>
              <a:rPr kumimoji="1" lang="en-US" altLang="ja-JP" dirty="0"/>
              <a:t>PR/FAQ </a:t>
            </a:r>
            <a:r>
              <a:rPr kumimoji="1" lang="ja-JP" altLang="en-US" dirty="0"/>
              <a:t>・ </a:t>
            </a:r>
            <a:r>
              <a:rPr kumimoji="1" lang="en-US" altLang="ja-JP" dirty="0"/>
              <a:t>Test/Iterate </a:t>
            </a:r>
            <a:r>
              <a:rPr kumimoji="1" lang="ja-JP" altLang="en-US" dirty="0"/>
              <a:t>からマイルストンが作成されていることを前提として進みます。 時間以内に完成するよう、タイムマネジメントを行ってください。</a:t>
            </a:r>
            <a:endParaRPr kumimoji="1" lang="en-US" altLang="ja-JP" dirty="0"/>
          </a:p>
        </p:txBody>
      </p:sp>
      <p:sp>
        <p:nvSpPr>
          <p:cNvPr id="3" name="スライド番号プレースホルダー 2">
            <a:extLst>
              <a:ext uri="{FF2B5EF4-FFF2-40B4-BE49-F238E27FC236}">
                <a16:creationId xmlns:a16="http://schemas.microsoft.com/office/drawing/2014/main" id="{5F3FD43B-63C7-D6CF-B7A5-3BBFDE99E67F}"/>
              </a:ext>
            </a:extLst>
          </p:cNvPr>
          <p:cNvSpPr>
            <a:spLocks noGrp="1"/>
          </p:cNvSpPr>
          <p:nvPr>
            <p:ph type="sldNum" sz="quarter" idx="4"/>
          </p:nvPr>
        </p:nvSpPr>
        <p:spPr/>
        <p:txBody>
          <a:bodyPr/>
          <a:lstStyle/>
          <a:p>
            <a:fld id="{EB4B8DE2-A4E8-46E4-8BBF-D75455EFF32C}" type="slidenum">
              <a:rPr lang="en-US" smtClean="0"/>
              <a:pPr/>
              <a:t>43</a:t>
            </a:fld>
            <a:endParaRPr lang="en-US" dirty="0"/>
          </a:p>
        </p:txBody>
      </p:sp>
    </p:spTree>
    <p:extLst>
      <p:ext uri="{BB962C8B-B14F-4D97-AF65-F5344CB8AC3E}">
        <p14:creationId xmlns:p14="http://schemas.microsoft.com/office/powerpoint/2010/main" val="42093439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74">
            <a:extLst>
              <a:ext uri="{FF2B5EF4-FFF2-40B4-BE49-F238E27FC236}">
                <a16:creationId xmlns:a16="http://schemas.microsoft.com/office/drawing/2014/main" id="{48569C74-4183-41FD-A8B4-34E6D53A7BCD}"/>
              </a:ext>
            </a:extLst>
          </p:cNvPr>
          <p:cNvSpPr/>
          <p:nvPr/>
        </p:nvSpPr>
        <p:spPr>
          <a:xfrm>
            <a:off x="27470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174">
            <a:extLst>
              <a:ext uri="{FF2B5EF4-FFF2-40B4-BE49-F238E27FC236}">
                <a16:creationId xmlns:a16="http://schemas.microsoft.com/office/drawing/2014/main" id="{426D7E3A-44D6-498C-9776-C05FF9197C13}"/>
              </a:ext>
            </a:extLst>
          </p:cNvPr>
          <p:cNvSpPr/>
          <p:nvPr/>
        </p:nvSpPr>
        <p:spPr>
          <a:xfrm>
            <a:off x="93971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ectangle 174">
            <a:extLst>
              <a:ext uri="{FF2B5EF4-FFF2-40B4-BE49-F238E27FC236}">
                <a16:creationId xmlns:a16="http://schemas.microsoft.com/office/drawing/2014/main" id="{34E519C5-5F3B-46AE-934A-6ED8192A783A}"/>
              </a:ext>
            </a:extLst>
          </p:cNvPr>
          <p:cNvSpPr/>
          <p:nvPr/>
        </p:nvSpPr>
        <p:spPr>
          <a:xfrm>
            <a:off x="4974668"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ectangle 174">
            <a:extLst>
              <a:ext uri="{FF2B5EF4-FFF2-40B4-BE49-F238E27FC236}">
                <a16:creationId xmlns:a16="http://schemas.microsoft.com/office/drawing/2014/main" id="{8E06EBA6-D9CE-42A3-BA30-EA65A8DD3BC9}"/>
              </a:ext>
            </a:extLst>
          </p:cNvPr>
          <p:cNvSpPr/>
          <p:nvPr/>
        </p:nvSpPr>
        <p:spPr>
          <a:xfrm>
            <a:off x="7223638" y="1350899"/>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タイトル 1">
            <a:extLst>
              <a:ext uri="{FF2B5EF4-FFF2-40B4-BE49-F238E27FC236}">
                <a16:creationId xmlns:a16="http://schemas.microsoft.com/office/drawing/2014/main" id="{5C73A9C4-696B-45CD-8E2F-F52CDCAEDFDD}"/>
              </a:ext>
            </a:extLst>
          </p:cNvPr>
          <p:cNvSpPr>
            <a:spLocks noGrp="1"/>
          </p:cNvSpPr>
          <p:nvPr>
            <p:ph type="title"/>
          </p:nvPr>
        </p:nvSpPr>
        <p:spPr>
          <a:xfrm>
            <a:off x="425038" y="342900"/>
            <a:ext cx="11609646" cy="647176"/>
          </a:xfrm>
        </p:spPr>
        <p:txBody>
          <a:bodyPr/>
          <a:lstStyle/>
          <a:p>
            <a:r>
              <a:rPr lang="en-US" altLang="ja-JP" sz="4000" b="1" dirty="0">
                <a:solidFill>
                  <a:srgbClr val="111724"/>
                </a:solidFill>
                <a:latin typeface="Amazon Ember" panose="020B0603020204020204" pitchFamily="34" charset="0"/>
                <a:ea typeface="Meiryo" panose="020B0604030504040204" pitchFamily="34" charset="-128"/>
                <a:cs typeface="Amazon Ember Display" panose="020F0603020204020204" pitchFamily="34" charset="0"/>
              </a:rPr>
              <a:t>お客様のチャレンジを支える AWS の支援体制</a:t>
            </a:r>
            <a:endParaRPr kumimoji="1" lang="ja-JP" altLang="en-US" dirty="0">
              <a:solidFill>
                <a:srgbClr val="111724"/>
              </a:solidFill>
            </a:endParaRPr>
          </a:p>
        </p:txBody>
      </p:sp>
      <p:sp>
        <p:nvSpPr>
          <p:cNvPr id="4" name="スライド番号プレースホルダー 3">
            <a:extLst>
              <a:ext uri="{FF2B5EF4-FFF2-40B4-BE49-F238E27FC236}">
                <a16:creationId xmlns:a16="http://schemas.microsoft.com/office/drawing/2014/main" id="{ECA657D0-9213-486C-9C0E-085A58A0DFA5}"/>
              </a:ext>
            </a:extLst>
          </p:cNvPr>
          <p:cNvSpPr>
            <a:spLocks noGrp="1"/>
          </p:cNvSpPr>
          <p:nvPr>
            <p:ph type="sldNum" sz="quarter" idx="4"/>
          </p:nvPr>
        </p:nvSpPr>
        <p:spPr/>
        <p:txBody>
          <a:bodyPr/>
          <a:lstStyle/>
          <a:p>
            <a:fld id="{DC503246-BBCE-4F0A-BCDC-08FC4C52637D}" type="slidenum">
              <a:rPr lang="en-US" smtClean="0"/>
              <a:pPr/>
              <a:t>44</a:t>
            </a:fld>
            <a:endParaRPr lang="en-US"/>
          </a:p>
        </p:txBody>
      </p:sp>
      <p:sp>
        <p:nvSpPr>
          <p:cNvPr id="22" name="Rectangle 174">
            <a:extLst>
              <a:ext uri="{FF2B5EF4-FFF2-40B4-BE49-F238E27FC236}">
                <a16:creationId xmlns:a16="http://schemas.microsoft.com/office/drawing/2014/main" id="{DE2044E2-4105-48E8-B1D8-AEBE0FD65DA2}"/>
              </a:ext>
            </a:extLst>
          </p:cNvPr>
          <p:cNvSpPr/>
          <p:nvPr/>
        </p:nvSpPr>
        <p:spPr>
          <a:xfrm>
            <a:off x="522590" y="1321363"/>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90">
            <a:extLst>
              <a:ext uri="{FF2B5EF4-FFF2-40B4-BE49-F238E27FC236}">
                <a16:creationId xmlns:a16="http://schemas.microsoft.com/office/drawing/2014/main" id="{12D6C533-DCA7-457A-A815-EE37E0ED998B}"/>
              </a:ext>
            </a:extLst>
          </p:cNvPr>
          <p:cNvCxnSpPr>
            <a:cxnSpLocks/>
          </p:cNvCxnSpPr>
          <p:nvPr/>
        </p:nvCxnSpPr>
        <p:spPr>
          <a:xfrm>
            <a:off x="530135" y="1321363"/>
            <a:ext cx="1945335" cy="0"/>
          </a:xfrm>
          <a:prstGeom prst="line">
            <a:avLst/>
          </a:prstGeom>
          <a:solidFill>
            <a:srgbClr val="11171F"/>
          </a:solidFill>
          <a:ln w="19050" cap="flat">
            <a:gradFill flip="none" rotWithShape="1">
              <a:gsLst>
                <a:gs pos="0">
                  <a:schemeClr val="accent5"/>
                </a:gs>
                <a:gs pos="100000">
                  <a:schemeClr val="bg1">
                    <a:lumMod val="10000"/>
                    <a:lumOff val="90000"/>
                  </a:schemeClr>
                </a:gs>
              </a:gsLst>
              <a:lin ang="0" scaled="1"/>
              <a:tileRect/>
            </a:gradFill>
            <a:prstDash val="solid"/>
            <a:miter lim="800000"/>
            <a:headEnd/>
            <a:tailEnd/>
          </a:ln>
        </p:spPr>
      </p:cxnSp>
      <p:sp>
        <p:nvSpPr>
          <p:cNvPr id="24" name="Rectangle 93">
            <a:extLst>
              <a:ext uri="{FF2B5EF4-FFF2-40B4-BE49-F238E27FC236}">
                <a16:creationId xmlns:a16="http://schemas.microsoft.com/office/drawing/2014/main" id="{E6AB6890-4E7F-43C7-AFF1-C75A51AE82DB}"/>
              </a:ext>
            </a:extLst>
          </p:cNvPr>
          <p:cNvSpPr/>
          <p:nvPr/>
        </p:nvSpPr>
        <p:spPr>
          <a:xfrm>
            <a:off x="9422994" y="1555066"/>
            <a:ext cx="1912677"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Professional</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Rectangle 126">
            <a:extLst>
              <a:ext uri="{FF2B5EF4-FFF2-40B4-BE49-F238E27FC236}">
                <a16:creationId xmlns:a16="http://schemas.microsoft.com/office/drawing/2014/main" id="{497AF5EE-D896-4950-884D-260BD2AC0844}"/>
              </a:ext>
            </a:extLst>
          </p:cNvPr>
          <p:cNvSpPr/>
          <p:nvPr/>
        </p:nvSpPr>
        <p:spPr>
          <a:xfrm>
            <a:off x="7203770" y="1557809"/>
            <a:ext cx="1945335"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Generative AI</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Innovation Center</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r>
              <a:rPr lang="en-US" sz="1351" b="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GenAIIC</a:t>
            </a: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6" name="Rectangle 156">
            <a:extLst>
              <a:ext uri="{FF2B5EF4-FFF2-40B4-BE49-F238E27FC236}">
                <a16:creationId xmlns:a16="http://schemas.microsoft.com/office/drawing/2014/main" id="{F29E51C6-DD09-4104-A98D-3AABBCBE5BDC}"/>
              </a:ext>
            </a:extLst>
          </p:cNvPr>
          <p:cNvSpPr/>
          <p:nvPr/>
        </p:nvSpPr>
        <p:spPr>
          <a:xfrm>
            <a:off x="468764" y="1653641"/>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ジャパン</a:t>
            </a:r>
            <a:br>
              <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お客様担当チーム</a:t>
            </a:r>
            <a:endPar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27" name="Straight Connector 157">
            <a:extLst>
              <a:ext uri="{FF2B5EF4-FFF2-40B4-BE49-F238E27FC236}">
                <a16:creationId xmlns:a16="http://schemas.microsoft.com/office/drawing/2014/main" id="{F8271BAD-282F-4615-8FA2-1837DFA8E278}"/>
              </a:ext>
            </a:extLst>
          </p:cNvPr>
          <p:cNvCxnSpPr>
            <a:cxnSpLocks/>
          </p:cNvCxnSpPr>
          <p:nvPr/>
        </p:nvCxnSpPr>
        <p:spPr>
          <a:xfrm>
            <a:off x="7203770" y="1321360"/>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28" name="Straight Connector 159">
            <a:extLst>
              <a:ext uri="{FF2B5EF4-FFF2-40B4-BE49-F238E27FC236}">
                <a16:creationId xmlns:a16="http://schemas.microsoft.com/office/drawing/2014/main" id="{8FACADF2-1DDF-4291-9CE4-1F0EC2F1B773}"/>
              </a:ext>
            </a:extLst>
          </p:cNvPr>
          <p:cNvCxnSpPr>
            <a:cxnSpLocks/>
          </p:cNvCxnSpPr>
          <p:nvPr/>
        </p:nvCxnSpPr>
        <p:spPr>
          <a:xfrm>
            <a:off x="9406665" y="1311845"/>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29" name="TextBox 18">
            <a:extLst>
              <a:ext uri="{FF2B5EF4-FFF2-40B4-BE49-F238E27FC236}">
                <a16:creationId xmlns:a16="http://schemas.microsoft.com/office/drawing/2014/main" id="{7DFD2B69-2672-4670-84C1-D8F5008531CF}"/>
              </a:ext>
            </a:extLst>
          </p:cNvPr>
          <p:cNvSpPr txBox="1"/>
          <p:nvPr/>
        </p:nvSpPr>
        <p:spPr>
          <a:xfrm>
            <a:off x="442973" y="2278891"/>
            <a:ext cx="1996916" cy="1600438"/>
          </a:xfrm>
          <a:prstGeom prst="rect">
            <a:avLst/>
          </a:prstGeom>
          <a:noFill/>
        </p:spPr>
        <p:txBody>
          <a:bodyPr wrap="square">
            <a:spAutoFit/>
          </a:bodyPr>
          <a:lstStyle/>
          <a:p>
            <a:pPr algn="ctr" defTabSz="914377">
              <a:defRPr/>
            </a:pP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お客様の課題を</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最もよく理解する、</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アカウントマネージャー・ソリューションアーキテクトなどから構成される、お客様担当チーム</a:t>
            </a:r>
            <a:endPar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30" name="Text Placeholder 1">
            <a:extLst>
              <a:ext uri="{FF2B5EF4-FFF2-40B4-BE49-F238E27FC236}">
                <a16:creationId xmlns:a16="http://schemas.microsoft.com/office/drawing/2014/main" id="{72652A5F-1153-4BA3-BD12-A5627829F0AB}"/>
              </a:ext>
            </a:extLst>
          </p:cNvPr>
          <p:cNvSpPr txBox="1">
            <a:spLocks/>
          </p:cNvSpPr>
          <p:nvPr/>
        </p:nvSpPr>
        <p:spPr>
          <a:xfrm>
            <a:off x="7254239" y="2278891"/>
            <a:ext cx="1844397" cy="1600438"/>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生成</a:t>
            </a:r>
            <a:r>
              <a:rPr lang="en-US" altLang="ja-JP" sz="1400" dirty="0">
                <a:solidFill>
                  <a:srgbClr val="111724"/>
                </a:solidFill>
                <a:latin typeface="Amazon Ember" panose="020B0603020204020204" pitchFamily="34" charset="0"/>
                <a:ea typeface="Meiryo" panose="020B0604030504040204" pitchFamily="34" charset="-128"/>
                <a:cs typeface="Amazon Ember" panose="020B0603020204020204" pitchFamily="34" charset="0"/>
              </a:rPr>
              <a:t> </a:t>
            </a: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AI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イニシアティブの設計、構築、立ち上げを支援することを目的とした、包括的な専門知識を提供するグローバルチーム</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1">
            <a:extLst>
              <a:ext uri="{FF2B5EF4-FFF2-40B4-BE49-F238E27FC236}">
                <a16:creationId xmlns:a16="http://schemas.microsoft.com/office/drawing/2014/main" id="{B310581C-645F-4616-BA94-8BBC11B70D85}"/>
              </a:ext>
            </a:extLst>
          </p:cNvPr>
          <p:cNvSpPr txBox="1">
            <a:spLocks/>
          </p:cNvSpPr>
          <p:nvPr/>
        </p:nvSpPr>
        <p:spPr>
          <a:xfrm>
            <a:off x="9458823" y="2278891"/>
            <a:ext cx="1841019"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クラウドで、ビジネス成果を実現しようとするお客様をサポートできる、それぞれの領域の専門知識を備えたグローバルチーム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33" name="Straight Connector 26">
            <a:extLst>
              <a:ext uri="{FF2B5EF4-FFF2-40B4-BE49-F238E27FC236}">
                <a16:creationId xmlns:a16="http://schemas.microsoft.com/office/drawing/2014/main" id="{90FE5AC0-8336-4AC6-B7F6-C84E39FF1AAD}"/>
              </a:ext>
            </a:extLst>
          </p:cNvPr>
          <p:cNvCxnSpPr>
            <a:cxnSpLocks/>
          </p:cNvCxnSpPr>
          <p:nvPr/>
        </p:nvCxnSpPr>
        <p:spPr>
          <a:xfrm>
            <a:off x="2756565"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35" name="Straight Connector 28">
            <a:extLst>
              <a:ext uri="{FF2B5EF4-FFF2-40B4-BE49-F238E27FC236}">
                <a16:creationId xmlns:a16="http://schemas.microsoft.com/office/drawing/2014/main" id="{678847BF-2C04-407C-97B7-00EF3E8E45F0}"/>
              </a:ext>
            </a:extLst>
          </p:cNvPr>
          <p:cNvCxnSpPr>
            <a:cxnSpLocks/>
          </p:cNvCxnSpPr>
          <p:nvPr/>
        </p:nvCxnSpPr>
        <p:spPr>
          <a:xfrm>
            <a:off x="4984176"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36" name="Rectangle 29">
            <a:extLst>
              <a:ext uri="{FF2B5EF4-FFF2-40B4-BE49-F238E27FC236}">
                <a16:creationId xmlns:a16="http://schemas.microsoft.com/office/drawing/2014/main" id="{50CA2ADA-E25C-4634-9386-66869E055E7B}"/>
              </a:ext>
            </a:extLst>
          </p:cNvPr>
          <p:cNvSpPr/>
          <p:nvPr/>
        </p:nvSpPr>
        <p:spPr>
          <a:xfrm>
            <a:off x="2756565" y="1648617"/>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Prototyping &amp;</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Cloud Engineering</a:t>
            </a:r>
          </a:p>
        </p:txBody>
      </p:sp>
      <p:sp>
        <p:nvSpPr>
          <p:cNvPr id="37" name="Rectangle 30">
            <a:extLst>
              <a:ext uri="{FF2B5EF4-FFF2-40B4-BE49-F238E27FC236}">
                <a16:creationId xmlns:a16="http://schemas.microsoft.com/office/drawing/2014/main" id="{6083C36E-4CF8-419A-8D58-CC852FEDEB5C}"/>
              </a:ext>
            </a:extLst>
          </p:cNvPr>
          <p:cNvSpPr/>
          <p:nvPr/>
        </p:nvSpPr>
        <p:spPr>
          <a:xfrm>
            <a:off x="4984176" y="1747168"/>
            <a:ext cx="1945335" cy="284630"/>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Partner</a:t>
            </a:r>
          </a:p>
        </p:txBody>
      </p:sp>
      <p:sp>
        <p:nvSpPr>
          <p:cNvPr id="38" name="Text Placeholder 1">
            <a:extLst>
              <a:ext uri="{FF2B5EF4-FFF2-40B4-BE49-F238E27FC236}">
                <a16:creationId xmlns:a16="http://schemas.microsoft.com/office/drawing/2014/main" id="{143E5F21-7C6D-48B3-B439-8A34561CC0CC}"/>
              </a:ext>
            </a:extLst>
          </p:cNvPr>
          <p:cNvSpPr txBox="1">
            <a:spLocks/>
          </p:cNvSpPr>
          <p:nvPr/>
        </p:nvSpPr>
        <p:spPr>
          <a:xfrm>
            <a:off x="2764064" y="2278891"/>
            <a:ext cx="1930337" cy="1384995"/>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実現したいソリューションのプロトタイプを開発することを通じて、お客様のビジネス加速を支援するグローバルチーム</a:t>
            </a:r>
            <a:endPar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 Placeholder 1">
            <a:extLst>
              <a:ext uri="{FF2B5EF4-FFF2-40B4-BE49-F238E27FC236}">
                <a16:creationId xmlns:a16="http://schemas.microsoft.com/office/drawing/2014/main" id="{91E658C9-6E6D-4B7C-A2CB-4BFF46A2073C}"/>
              </a:ext>
            </a:extLst>
          </p:cNvPr>
          <p:cNvSpPr txBox="1">
            <a:spLocks/>
          </p:cNvSpPr>
          <p:nvPr/>
        </p:nvSpPr>
        <p:spPr>
          <a:xfrm>
            <a:off x="4991675" y="2278891"/>
            <a:ext cx="1930337"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のテクノロジー、プログラム、専門知識、ツールを活用してお客様向けのソリューションとサービスを提供し、お客様の成功をサポート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Connector 3">
            <a:extLst>
              <a:ext uri="{FF2B5EF4-FFF2-40B4-BE49-F238E27FC236}">
                <a16:creationId xmlns:a16="http://schemas.microsoft.com/office/drawing/2014/main" id="{86A51AD2-5A77-440B-8CB5-F98B2CDE590D}"/>
              </a:ext>
            </a:extLst>
          </p:cNvPr>
          <p:cNvCxnSpPr>
            <a:cxnSpLocks/>
          </p:cNvCxnSpPr>
          <p:nvPr/>
        </p:nvCxnSpPr>
        <p:spPr>
          <a:xfrm>
            <a:off x="7945979"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cxnSp>
        <p:nvCxnSpPr>
          <p:cNvPr id="41" name="Straight Connector 6">
            <a:extLst>
              <a:ext uri="{FF2B5EF4-FFF2-40B4-BE49-F238E27FC236}">
                <a16:creationId xmlns:a16="http://schemas.microsoft.com/office/drawing/2014/main" id="{9F23F6D3-1812-4397-83C4-34AC521A8657}"/>
              </a:ext>
            </a:extLst>
          </p:cNvPr>
          <p:cNvCxnSpPr>
            <a:cxnSpLocks/>
          </p:cNvCxnSpPr>
          <p:nvPr/>
        </p:nvCxnSpPr>
        <p:spPr>
          <a:xfrm>
            <a:off x="1210973"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2" name="TextBox 7">
            <a:extLst>
              <a:ext uri="{FF2B5EF4-FFF2-40B4-BE49-F238E27FC236}">
                <a16:creationId xmlns:a16="http://schemas.microsoft.com/office/drawing/2014/main" id="{F1F4FB95-83F7-45A5-B938-F22FA94F6AD2}"/>
              </a:ext>
            </a:extLst>
          </p:cNvPr>
          <p:cNvSpPr txBox="1"/>
          <p:nvPr/>
        </p:nvSpPr>
        <p:spPr>
          <a:xfrm>
            <a:off x="329198" y="4362057"/>
            <a:ext cx="2224467" cy="2077492"/>
          </a:xfrm>
          <a:prstGeom prst="rect">
            <a:avLst/>
          </a:prstGeom>
          <a:noFill/>
        </p:spPr>
        <p:txBody>
          <a:bodyPr wrap="square">
            <a:spAutoFit/>
          </a:bodyPr>
          <a:lstStyle/>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お客様ビジネスの理解</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生成AI活用機会の発見</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ゴールと成功指標の設定</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プロジェクト支援</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43" name="Text Placeholder 1">
            <a:extLst>
              <a:ext uri="{FF2B5EF4-FFF2-40B4-BE49-F238E27FC236}">
                <a16:creationId xmlns:a16="http://schemas.microsoft.com/office/drawing/2014/main" id="{DC03F608-C1F1-4930-B019-502974823B59}"/>
              </a:ext>
            </a:extLst>
          </p:cNvPr>
          <p:cNvSpPr txBox="1">
            <a:spLocks/>
          </p:cNvSpPr>
          <p:nvPr/>
        </p:nvSpPr>
        <p:spPr>
          <a:xfrm>
            <a:off x="7254239" y="4362057"/>
            <a:ext cx="1844397" cy="1261884"/>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概念実証</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 </a:t>
            </a: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(PoC)</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アドバイザリ</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ー</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カスタムモデル</a:t>
            </a:r>
            <a:b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プログラム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4" name="Text Placeholder 1">
            <a:extLst>
              <a:ext uri="{FF2B5EF4-FFF2-40B4-BE49-F238E27FC236}">
                <a16:creationId xmlns:a16="http://schemas.microsoft.com/office/drawing/2014/main" id="{3D561906-15F6-4468-972B-88A3425D1503}"/>
              </a:ext>
            </a:extLst>
          </p:cNvPr>
          <p:cNvSpPr txBox="1">
            <a:spLocks/>
          </p:cNvSpPr>
          <p:nvPr/>
        </p:nvSpPr>
        <p:spPr>
          <a:xfrm>
            <a:off x="9335491" y="4362057"/>
            <a:ext cx="1964351" cy="147732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ワークショップ</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推進組織組成支援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プロトタイピング支援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プロダクト開発支援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セキュリティ検討</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5" name="Straight Connector 11">
            <a:extLst>
              <a:ext uri="{FF2B5EF4-FFF2-40B4-BE49-F238E27FC236}">
                <a16:creationId xmlns:a16="http://schemas.microsoft.com/office/drawing/2014/main" id="{8BF15442-E8EE-43BC-9665-67B5DF2C12E1}"/>
              </a:ext>
            </a:extLst>
          </p:cNvPr>
          <p:cNvCxnSpPr>
            <a:cxnSpLocks/>
          </p:cNvCxnSpPr>
          <p:nvPr/>
        </p:nvCxnSpPr>
        <p:spPr>
          <a:xfrm>
            <a:off x="101488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6" name="Text Placeholder 1">
            <a:extLst>
              <a:ext uri="{FF2B5EF4-FFF2-40B4-BE49-F238E27FC236}">
                <a16:creationId xmlns:a16="http://schemas.microsoft.com/office/drawing/2014/main" id="{DAC5F625-D055-4E3A-BF36-9F4C68C26650}"/>
              </a:ext>
            </a:extLst>
          </p:cNvPr>
          <p:cNvSpPr txBox="1">
            <a:spLocks/>
          </p:cNvSpPr>
          <p:nvPr/>
        </p:nvSpPr>
        <p:spPr>
          <a:xfrm>
            <a:off x="2764064" y="4362057"/>
            <a:ext cx="1930337" cy="1415772"/>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要件のヒアリング</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アーキテクチャ設計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プロトタイプ構築</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引き渡し</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7" name="Straight Connector 13">
            <a:extLst>
              <a:ext uri="{FF2B5EF4-FFF2-40B4-BE49-F238E27FC236}">
                <a16:creationId xmlns:a16="http://schemas.microsoft.com/office/drawing/2014/main" id="{81518AB6-6EE1-489D-A7D9-56CC66DF7404}"/>
              </a:ext>
            </a:extLst>
          </p:cNvPr>
          <p:cNvCxnSpPr>
            <a:cxnSpLocks/>
          </p:cNvCxnSpPr>
          <p:nvPr/>
        </p:nvCxnSpPr>
        <p:spPr>
          <a:xfrm>
            <a:off x="34987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8" name="Text Placeholder 1">
            <a:extLst>
              <a:ext uri="{FF2B5EF4-FFF2-40B4-BE49-F238E27FC236}">
                <a16:creationId xmlns:a16="http://schemas.microsoft.com/office/drawing/2014/main" id="{F94F16E9-5EBF-46B4-9153-ED901CDF205C}"/>
              </a:ext>
            </a:extLst>
          </p:cNvPr>
          <p:cNvSpPr txBox="1">
            <a:spLocks/>
          </p:cNvSpPr>
          <p:nvPr/>
        </p:nvSpPr>
        <p:spPr>
          <a:xfrm>
            <a:off x="4991675" y="4362057"/>
            <a:ext cx="1930337" cy="1785104"/>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課題定義</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ソリューション提案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システム化</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導入・運用</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ユーザサポート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9" name="Straight Connector 15">
            <a:extLst>
              <a:ext uri="{FF2B5EF4-FFF2-40B4-BE49-F238E27FC236}">
                <a16:creationId xmlns:a16="http://schemas.microsoft.com/office/drawing/2014/main" id="{EAEFCB58-8C3E-4121-BCB8-42E1B70325E2}"/>
              </a:ext>
            </a:extLst>
          </p:cNvPr>
          <p:cNvCxnSpPr>
            <a:cxnSpLocks/>
          </p:cNvCxnSpPr>
          <p:nvPr/>
        </p:nvCxnSpPr>
        <p:spPr>
          <a:xfrm>
            <a:off x="5726385"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Tree>
    <p:extLst>
      <p:ext uri="{BB962C8B-B14F-4D97-AF65-F5344CB8AC3E}">
        <p14:creationId xmlns:p14="http://schemas.microsoft.com/office/powerpoint/2010/main" val="5783643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1B7E-922D-A282-84CF-A5714805C184}"/>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E1661121-49D7-4AD1-6E9D-AE60F26C0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282" y="3867462"/>
            <a:ext cx="1972144" cy="1972144"/>
          </a:xfrm>
          <a:prstGeom prst="rect">
            <a:avLst/>
          </a:prstGeom>
        </p:spPr>
      </p:pic>
    </p:spTree>
    <p:extLst>
      <p:ext uri="{BB962C8B-B14F-4D97-AF65-F5344CB8AC3E}">
        <p14:creationId xmlns:p14="http://schemas.microsoft.com/office/powerpoint/2010/main" val="25790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0217E60-B0BE-322B-2DC4-AF0E6FF81909}"/>
              </a:ext>
            </a:extLst>
          </p:cNvPr>
          <p:cNvSpPr>
            <a:spLocks noGrp="1"/>
          </p:cNvSpPr>
          <p:nvPr>
            <p:ph type="sldNum" sz="quarter" idx="12"/>
          </p:nvPr>
        </p:nvSpPr>
        <p:spPr/>
        <p:txBody>
          <a:bodyPr/>
          <a:lstStyle/>
          <a:p>
            <a:fld id="{EB4B8DE2-A4E8-46E4-8BBF-D75455EFF32C}" type="slidenum">
              <a:rPr lang="en-US" smtClean="0"/>
              <a:pPr/>
              <a:t>5</a:t>
            </a:fld>
            <a:endParaRPr lang="en-US" dirty="0"/>
          </a:p>
        </p:txBody>
      </p:sp>
      <p:sp>
        <p:nvSpPr>
          <p:cNvPr id="4" name="コンテンツ プレースホルダー 3">
            <a:extLst>
              <a:ext uri="{FF2B5EF4-FFF2-40B4-BE49-F238E27FC236}">
                <a16:creationId xmlns:a16="http://schemas.microsoft.com/office/drawing/2014/main" id="{06FCC537-A85B-6C91-E48C-67BDA59BB21A}"/>
              </a:ext>
            </a:extLst>
          </p:cNvPr>
          <p:cNvSpPr>
            <a:spLocks noGrp="1"/>
          </p:cNvSpPr>
          <p:nvPr>
            <p:ph sz="quarter" idx="13"/>
          </p:nvPr>
        </p:nvSpPr>
        <p:spPr>
          <a:xfrm>
            <a:off x="407988" y="3146851"/>
            <a:ext cx="11449050" cy="830997"/>
          </a:xfrm>
        </p:spPr>
        <p:txBody>
          <a:bodyPr/>
          <a:lstStyle/>
          <a:p>
            <a:pPr algn="ctr"/>
            <a:r>
              <a:rPr kumimoji="1" lang="ja-JP" altLang="en-US" sz="4800" b="1" dirty="0"/>
              <a:t>本日は改善編を行います</a:t>
            </a:r>
          </a:p>
        </p:txBody>
      </p:sp>
    </p:spTree>
    <p:extLst>
      <p:ext uri="{BB962C8B-B14F-4D97-AF65-F5344CB8AC3E}">
        <p14:creationId xmlns:p14="http://schemas.microsoft.com/office/powerpoint/2010/main" val="160626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736B33-80F0-0948-983B-24566A086B63}"/>
              </a:ext>
            </a:extLst>
          </p:cNvPr>
          <p:cNvSpPr>
            <a:spLocks noGrp="1"/>
          </p:cNvSpPr>
          <p:nvPr>
            <p:ph type="sldNum" sz="quarter" idx="12"/>
          </p:nvPr>
        </p:nvSpPr>
        <p:spPr/>
        <p:txBody>
          <a:bodyPr/>
          <a:lstStyle/>
          <a:p>
            <a:fld id="{EB4B8DE2-A4E8-46E4-8BBF-D75455EFF32C}" type="slidenum">
              <a:rPr lang="en-US" smtClean="0"/>
              <a:pPr/>
              <a:t>6</a:t>
            </a:fld>
            <a:endParaRPr lang="en-US" dirty="0"/>
          </a:p>
        </p:txBody>
      </p:sp>
      <p:sp>
        <p:nvSpPr>
          <p:cNvPr id="3" name="タイトル 2">
            <a:extLst>
              <a:ext uri="{FF2B5EF4-FFF2-40B4-BE49-F238E27FC236}">
                <a16:creationId xmlns:a16="http://schemas.microsoft.com/office/drawing/2014/main" id="{B2602DFB-3F70-4AC0-1D25-741FBF0E95F9}"/>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16" name="矢印: 五方向 15">
            <a:extLst>
              <a:ext uri="{FF2B5EF4-FFF2-40B4-BE49-F238E27FC236}">
                <a16:creationId xmlns:a16="http://schemas.microsoft.com/office/drawing/2014/main" id="{24405D56-5B6A-438C-35D7-4098A28BA9F3}"/>
              </a:ext>
            </a:extLst>
          </p:cNvPr>
          <p:cNvSpPr/>
          <p:nvPr/>
        </p:nvSpPr>
        <p:spPr>
          <a:xfrm rot="5400000">
            <a:off x="5188257" y="-3615019"/>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7" name="矢印: 五方向 16">
            <a:extLst>
              <a:ext uri="{FF2B5EF4-FFF2-40B4-BE49-F238E27FC236}">
                <a16:creationId xmlns:a16="http://schemas.microsoft.com/office/drawing/2014/main" id="{469342AD-CDE9-86AC-8247-B7FD435145CE}"/>
              </a:ext>
            </a:extLst>
          </p:cNvPr>
          <p:cNvSpPr/>
          <p:nvPr/>
        </p:nvSpPr>
        <p:spPr>
          <a:xfrm>
            <a:off x="107396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Listen</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8" name="矢印: 五方向 17">
            <a:extLst>
              <a:ext uri="{FF2B5EF4-FFF2-40B4-BE49-F238E27FC236}">
                <a16:creationId xmlns:a16="http://schemas.microsoft.com/office/drawing/2014/main" id="{15DB3A37-B94E-3355-E8C4-FD789A56A877}"/>
              </a:ext>
            </a:extLst>
          </p:cNvPr>
          <p:cNvSpPr/>
          <p:nvPr/>
        </p:nvSpPr>
        <p:spPr>
          <a:xfrm>
            <a:off x="314347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Define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19" name="矢印: 五方向 18">
            <a:extLst>
              <a:ext uri="{FF2B5EF4-FFF2-40B4-BE49-F238E27FC236}">
                <a16:creationId xmlns:a16="http://schemas.microsoft.com/office/drawing/2014/main" id="{2BD7800A-8E55-5E9D-865D-9FA4B75784F4}"/>
              </a:ext>
            </a:extLst>
          </p:cNvPr>
          <p:cNvSpPr/>
          <p:nvPr/>
        </p:nvSpPr>
        <p:spPr>
          <a:xfrm>
            <a:off x="521298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Invent</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0" name="矢印: 五方向 19">
            <a:extLst>
              <a:ext uri="{FF2B5EF4-FFF2-40B4-BE49-F238E27FC236}">
                <a16:creationId xmlns:a16="http://schemas.microsoft.com/office/drawing/2014/main" id="{F5A3E948-1177-5FC6-AF7E-EDD0A69080FD}"/>
              </a:ext>
            </a:extLst>
          </p:cNvPr>
          <p:cNvSpPr/>
          <p:nvPr/>
        </p:nvSpPr>
        <p:spPr>
          <a:xfrm>
            <a:off x="7282498"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Refine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1" name="矢印: 五方向 20">
            <a:extLst>
              <a:ext uri="{FF2B5EF4-FFF2-40B4-BE49-F238E27FC236}">
                <a16:creationId xmlns:a16="http://schemas.microsoft.com/office/drawing/2014/main" id="{DC2E3FB8-66E0-CD24-7760-040529DA2144}"/>
              </a:ext>
            </a:extLst>
          </p:cNvPr>
          <p:cNvSpPr/>
          <p:nvPr/>
        </p:nvSpPr>
        <p:spPr>
          <a:xfrm>
            <a:off x="9352009" y="1994035"/>
            <a:ext cx="1922621" cy="496529"/>
          </a:xfrm>
          <a:prstGeom prst="homePlate">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latin typeface="Amazon Ember Display"/>
                <a:ea typeface="メイリオ"/>
                <a:cs typeface="+mn-cs"/>
              </a:rPr>
              <a:t>Test/Iterate</a:t>
            </a: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2" name="テキスト ボックス 21">
            <a:extLst>
              <a:ext uri="{FF2B5EF4-FFF2-40B4-BE49-F238E27FC236}">
                <a16:creationId xmlns:a16="http://schemas.microsoft.com/office/drawing/2014/main" id="{5A34647D-1329-33ED-2A6D-938AFBF13DB3}"/>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~100min : </a:t>
            </a:r>
            <a:r>
              <a:rPr kumimoji="1" lang="ja-JP" altLang="en-US" sz="2400" b="1" dirty="0">
                <a:solidFill>
                  <a:schemeClr val="accent5"/>
                </a:solidFill>
                <a:latin typeface="Amazon Ember Display"/>
                <a:ea typeface="メイリオ"/>
              </a:rPr>
              <a:t>皆さん自身での</a:t>
            </a:r>
            <a:r>
              <a:rPr kumimoji="1" lang="ja-JP" altLang="en-US" sz="2400" b="1" dirty="0">
                <a:solidFill>
                  <a:srgbClr val="111724"/>
                </a:solidFill>
                <a:latin typeface="Amazon Ember Display"/>
                <a:ea typeface="メイリオ"/>
              </a:rPr>
              <a:t> </a:t>
            </a:r>
            <a:r>
              <a:rPr kumimoji="1" lang="en-US" altLang="ja-JP" sz="2400" b="1" dirty="0">
                <a:solidFill>
                  <a:srgbClr val="111724"/>
                </a:solidFill>
                <a:latin typeface="Amazon Ember Display"/>
                <a:ea typeface="メイリオ"/>
              </a:rPr>
              <a:t>Working Backwards </a:t>
            </a:r>
            <a:r>
              <a:rPr kumimoji="1" lang="ja-JP" altLang="en-US" sz="2400" b="1" dirty="0">
                <a:solidFill>
                  <a:srgbClr val="111724"/>
                </a:solidFill>
                <a:latin typeface="Amazon Ember Display"/>
                <a:ea typeface="メイリオ"/>
              </a:rPr>
              <a:t>による改善の実施</a:t>
            </a:r>
          </a:p>
        </p:txBody>
      </p:sp>
      <p:sp>
        <p:nvSpPr>
          <p:cNvPr id="23" name="テキスト ボックス 22">
            <a:extLst>
              <a:ext uri="{FF2B5EF4-FFF2-40B4-BE49-F238E27FC236}">
                <a16:creationId xmlns:a16="http://schemas.microsoft.com/office/drawing/2014/main" id="{9F0A4592-733F-C1D6-40EE-C8889A861114}"/>
              </a:ext>
            </a:extLst>
          </p:cNvPr>
          <p:cNvSpPr txBox="1"/>
          <p:nvPr/>
        </p:nvSpPr>
        <p:spPr>
          <a:xfrm>
            <a:off x="1265184" y="5840732"/>
            <a:ext cx="9743768" cy="461665"/>
          </a:xfrm>
          <a:prstGeom prst="rect">
            <a:avLst/>
          </a:prstGeom>
          <a:noFill/>
        </p:spPr>
        <p:txBody>
          <a:bodyPr wrap="square" lIns="0" rIns="0" rtlCol="0">
            <a:spAutoFit/>
          </a:bodyPr>
          <a:lstStyle/>
          <a:p>
            <a:pPr algn="ctr"/>
            <a:r>
              <a:rPr kumimoji="1" lang="ja-JP" altLang="en-US" sz="2400" b="1" dirty="0">
                <a:solidFill>
                  <a:srgbClr val="111724"/>
                </a:solidFill>
                <a:latin typeface="Amazon Ember Display"/>
                <a:ea typeface="メイリオ"/>
              </a:rPr>
              <a:t>計画の開始</a:t>
            </a:r>
          </a:p>
        </p:txBody>
      </p:sp>
      <p:sp>
        <p:nvSpPr>
          <p:cNvPr id="24" name="矢印: 五方向 23">
            <a:extLst>
              <a:ext uri="{FF2B5EF4-FFF2-40B4-BE49-F238E27FC236}">
                <a16:creationId xmlns:a16="http://schemas.microsoft.com/office/drawing/2014/main" id="{DAE3D72D-F60E-49CA-F72F-7EA53EFA15DF}"/>
              </a:ext>
            </a:extLst>
          </p:cNvPr>
          <p:cNvSpPr/>
          <p:nvPr/>
        </p:nvSpPr>
        <p:spPr>
          <a:xfrm rot="5400000">
            <a:off x="5188257" y="-871555"/>
            <a:ext cx="1897626" cy="11424061"/>
          </a:xfrm>
          <a:prstGeom prst="homePlate">
            <a:avLst>
              <a:gd name="adj" fmla="val 23057"/>
            </a:avLst>
          </a:prstGeom>
          <a:noFill/>
          <a:ln w="12700" cap="flat" cmpd="sng" algn="ctr">
            <a:solidFill>
              <a:srgbClr val="11172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err="1">
              <a:ln>
                <a:noFill/>
              </a:ln>
              <a:solidFill>
                <a:srgbClr val="FFFFFF"/>
              </a:solidFill>
              <a:effectLst/>
              <a:uLnTx/>
              <a:uFillTx/>
              <a:latin typeface="Amazon Ember Display"/>
              <a:ea typeface="メイリオ"/>
              <a:cs typeface="+mn-cs"/>
            </a:endParaRPr>
          </a:p>
        </p:txBody>
      </p:sp>
      <p:sp>
        <p:nvSpPr>
          <p:cNvPr id="25" name="テキスト ボックス 24">
            <a:extLst>
              <a:ext uri="{FF2B5EF4-FFF2-40B4-BE49-F238E27FC236}">
                <a16:creationId xmlns:a16="http://schemas.microsoft.com/office/drawing/2014/main" id="{60865BD6-682E-D12E-9D14-D56B5E452C01}"/>
              </a:ext>
            </a:extLst>
          </p:cNvPr>
          <p:cNvSpPr txBox="1"/>
          <p:nvPr/>
        </p:nvSpPr>
        <p:spPr>
          <a:xfrm>
            <a:off x="521111" y="3970319"/>
            <a:ext cx="11149778" cy="461665"/>
          </a:xfrm>
          <a:prstGeom prst="rect">
            <a:avLst/>
          </a:prstGeom>
          <a:noFill/>
        </p:spPr>
        <p:txBody>
          <a:bodyPr wrap="square" lIns="0" rIns="0" rtlCol="0">
            <a:spAutoFit/>
          </a:bodyPr>
          <a:lstStyle/>
          <a:p>
            <a:r>
              <a:rPr kumimoji="1" lang="en-US" altLang="ja-JP" sz="2400" b="1" dirty="0">
                <a:solidFill>
                  <a:srgbClr val="111724"/>
                </a:solidFill>
                <a:latin typeface="Amazon Ember Display"/>
                <a:ea typeface="メイリオ"/>
              </a:rPr>
              <a:t>60min : 6 </a:t>
            </a:r>
            <a:r>
              <a:rPr kumimoji="1" lang="ja-JP" altLang="en-US" sz="2400" b="1" dirty="0">
                <a:solidFill>
                  <a:srgbClr val="111724"/>
                </a:solidFill>
                <a:latin typeface="Amazon Ember Display"/>
                <a:ea typeface="メイリオ"/>
              </a:rPr>
              <a:t>ヵ月以内に実際プレスリリースを出すための具体的な計画を立てる</a:t>
            </a:r>
          </a:p>
        </p:txBody>
      </p:sp>
      <p:sp>
        <p:nvSpPr>
          <p:cNvPr id="26" name="テキスト ボックス 25">
            <a:extLst>
              <a:ext uri="{FF2B5EF4-FFF2-40B4-BE49-F238E27FC236}">
                <a16:creationId xmlns:a16="http://schemas.microsoft.com/office/drawing/2014/main" id="{78E4CAA1-1317-13DB-F89F-ABF9B377CC64}"/>
              </a:ext>
            </a:extLst>
          </p:cNvPr>
          <p:cNvSpPr txBox="1"/>
          <p:nvPr/>
        </p:nvSpPr>
        <p:spPr>
          <a:xfrm>
            <a:off x="521111" y="4510641"/>
            <a:ext cx="11245854" cy="830997"/>
          </a:xfrm>
          <a:prstGeom prst="rect">
            <a:avLst/>
          </a:prstGeom>
          <a:noFill/>
        </p:spPr>
        <p:txBody>
          <a:bodyPr wrap="square" lIns="0" rIns="0" rtlCol="0">
            <a:spAutoFit/>
          </a:bodyPr>
          <a:lstStyle/>
          <a:p>
            <a:r>
              <a:rPr kumimoji="1" lang="ja-JP" altLang="en-US" sz="2400" dirty="0">
                <a:solidFill>
                  <a:srgbClr val="111724"/>
                </a:solidFill>
                <a:latin typeface="Amazon Ember Display"/>
                <a:ea typeface="メイリオ"/>
              </a:rPr>
              <a:t>特に、</a:t>
            </a:r>
            <a:r>
              <a:rPr kumimoji="1" lang="ja-JP" altLang="en-US" sz="2400" b="1" dirty="0">
                <a:solidFill>
                  <a:schemeClr val="accent5"/>
                </a:solidFill>
                <a:latin typeface="Amazon Ember Display"/>
                <a:ea typeface="メイリオ"/>
              </a:rPr>
              <a:t>最初の </a:t>
            </a:r>
            <a:r>
              <a:rPr kumimoji="1" lang="en-US" altLang="ja-JP" sz="2400" b="1" dirty="0">
                <a:solidFill>
                  <a:schemeClr val="accent5"/>
                </a:solidFill>
                <a:latin typeface="Amazon Ember Display"/>
                <a:ea typeface="メイリオ"/>
              </a:rPr>
              <a:t>1~3 </a:t>
            </a:r>
            <a:r>
              <a:rPr kumimoji="1" lang="ja-JP" altLang="en-US" sz="2400" b="1" dirty="0">
                <a:solidFill>
                  <a:schemeClr val="accent5"/>
                </a:solidFill>
                <a:latin typeface="Amazon Ember Display"/>
                <a:ea typeface="メイリオ"/>
              </a:rPr>
              <a:t>ヵ月以内</a:t>
            </a:r>
            <a:r>
              <a:rPr kumimoji="1" lang="ja-JP" altLang="en-US" sz="2400" dirty="0">
                <a:solidFill>
                  <a:srgbClr val="111724"/>
                </a:solidFill>
                <a:latin typeface="Amazon Ember Display"/>
                <a:ea typeface="メイリオ"/>
              </a:rPr>
              <a:t>に最初の社外顧客からの反応を得るための具体的な計画を立てます。</a:t>
            </a:r>
          </a:p>
        </p:txBody>
      </p:sp>
      <p:sp>
        <p:nvSpPr>
          <p:cNvPr id="27" name="四角形: 角を丸くする 26">
            <a:extLst>
              <a:ext uri="{FF2B5EF4-FFF2-40B4-BE49-F238E27FC236}">
                <a16:creationId xmlns:a16="http://schemas.microsoft.com/office/drawing/2014/main" id="{9E15201D-F046-BBC7-BC2F-207FE81031BC}"/>
              </a:ext>
            </a:extLst>
          </p:cNvPr>
          <p:cNvSpPr/>
          <p:nvPr/>
        </p:nvSpPr>
        <p:spPr>
          <a:xfrm>
            <a:off x="410478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mazon Ember Display" panose="020F0603020204020204" pitchFamily="34" charset="0"/>
                <a:ea typeface="メイリオ" panose="020B0604030504040204" pitchFamily="34" charset="-128"/>
              </a:rPr>
              <a:t>PR/FAQ</a:t>
            </a:r>
            <a:endParaRPr kumimoji="1" lang="ja-JP" altLang="en-US" b="1" dirty="0">
              <a:solidFill>
                <a:schemeClr val="tx1"/>
              </a:solidFill>
              <a:latin typeface="Amazon Ember Display" panose="020F0603020204020204" pitchFamily="34" charset="0"/>
              <a:ea typeface="メイリオ" panose="020B0604030504040204" pitchFamily="34" charset="-128"/>
            </a:endParaRPr>
          </a:p>
        </p:txBody>
      </p:sp>
      <p:sp>
        <p:nvSpPr>
          <p:cNvPr id="28" name="四角形: 角を丸くする 27">
            <a:extLst>
              <a:ext uri="{FF2B5EF4-FFF2-40B4-BE49-F238E27FC236}">
                <a16:creationId xmlns:a16="http://schemas.microsoft.com/office/drawing/2014/main" id="{889526A5-9403-8ED1-11EE-6E2BD19CD022}"/>
              </a:ext>
            </a:extLst>
          </p:cNvPr>
          <p:cNvSpPr/>
          <p:nvPr/>
        </p:nvSpPr>
        <p:spPr>
          <a:xfrm>
            <a:off x="6174298" y="3124482"/>
            <a:ext cx="1922621" cy="61897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latin typeface="Amazon Ember Display" panose="020F0603020204020204" pitchFamily="34" charset="0"/>
                <a:ea typeface="メイリオ" panose="020B0604030504040204" pitchFamily="34" charset="-128"/>
              </a:rPr>
              <a:t>マイルストン</a:t>
            </a:r>
          </a:p>
        </p:txBody>
      </p:sp>
    </p:spTree>
    <p:extLst>
      <p:ext uri="{BB962C8B-B14F-4D97-AF65-F5344CB8AC3E}">
        <p14:creationId xmlns:p14="http://schemas.microsoft.com/office/powerpoint/2010/main" val="174975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6C65C03-F25D-E3CE-D23B-5636E8AACA7B}"/>
              </a:ext>
            </a:extLst>
          </p:cNvPr>
          <p:cNvSpPr>
            <a:spLocks noGrp="1"/>
          </p:cNvSpPr>
          <p:nvPr>
            <p:ph type="sldNum" sz="quarter" idx="12"/>
          </p:nvPr>
        </p:nvSpPr>
        <p:spPr/>
        <p:txBody>
          <a:bodyPr/>
          <a:lstStyle/>
          <a:p>
            <a:fld id="{EB4B8DE2-A4E8-46E4-8BBF-D75455EFF32C}" type="slidenum">
              <a:rPr lang="en-US" smtClean="0"/>
              <a:pPr/>
              <a:t>7</a:t>
            </a:fld>
            <a:endParaRPr lang="en-US" dirty="0"/>
          </a:p>
        </p:txBody>
      </p:sp>
      <p:sp>
        <p:nvSpPr>
          <p:cNvPr id="3" name="タイトル 2">
            <a:extLst>
              <a:ext uri="{FF2B5EF4-FFF2-40B4-BE49-F238E27FC236}">
                <a16:creationId xmlns:a16="http://schemas.microsoft.com/office/drawing/2014/main" id="{05041282-0599-F637-0A30-9FB007A9A3EC}"/>
              </a:ext>
            </a:extLst>
          </p:cNvPr>
          <p:cNvSpPr>
            <a:spLocks noGrp="1"/>
          </p:cNvSpPr>
          <p:nvPr>
            <p:ph type="title"/>
          </p:nvPr>
        </p:nvSpPr>
        <p:spPr/>
        <p:txBody>
          <a:bodyPr/>
          <a:lstStyle/>
          <a:p>
            <a:r>
              <a:rPr kumimoji="1" lang="ja-JP" altLang="en-US" dirty="0"/>
              <a:t>「皆さん自身で」進めるためのポイント</a:t>
            </a:r>
          </a:p>
        </p:txBody>
      </p:sp>
      <p:sp>
        <p:nvSpPr>
          <p:cNvPr id="4" name="コンテンツ プレースホルダー 3">
            <a:extLst>
              <a:ext uri="{FF2B5EF4-FFF2-40B4-BE49-F238E27FC236}">
                <a16:creationId xmlns:a16="http://schemas.microsoft.com/office/drawing/2014/main" id="{5D5B2D83-D16E-63BC-C844-5020C70B3AC9}"/>
              </a:ext>
            </a:extLst>
          </p:cNvPr>
          <p:cNvSpPr>
            <a:spLocks noGrp="1"/>
          </p:cNvSpPr>
          <p:nvPr>
            <p:ph sz="quarter" idx="13"/>
          </p:nvPr>
        </p:nvSpPr>
        <p:spPr>
          <a:xfrm>
            <a:off x="407988" y="1376363"/>
            <a:ext cx="11449050" cy="4755148"/>
          </a:xfrm>
        </p:spPr>
        <p:txBody>
          <a:bodyPr/>
          <a:lstStyle/>
          <a:p>
            <a:pPr marL="457200" indent="-457200">
              <a:buAutoNum type="arabicPeriod"/>
            </a:pPr>
            <a:r>
              <a:rPr kumimoji="1" lang="ja-JP" altLang="en-US" b="1" dirty="0">
                <a:solidFill>
                  <a:schemeClr val="accent5"/>
                </a:solidFill>
              </a:rPr>
              <a:t>プロセスを省略しない</a:t>
            </a:r>
            <a:br>
              <a:rPr kumimoji="1" lang="en-US" altLang="ja-JP" dirty="0"/>
            </a:br>
            <a:r>
              <a:rPr kumimoji="1" lang="en-US" altLang="ja-JP" dirty="0"/>
              <a:t>Working Backwards </a:t>
            </a:r>
            <a:r>
              <a:rPr kumimoji="1" lang="ja-JP" altLang="en-US" dirty="0"/>
              <a:t>以上に良いプロセスが見つかるまでは省略しない</a:t>
            </a:r>
            <a:endParaRPr kumimoji="1" lang="en-US" altLang="ja-JP" dirty="0"/>
          </a:p>
          <a:p>
            <a:pPr marL="457200" indent="-457200">
              <a:buAutoNum type="arabicPeriod"/>
            </a:pPr>
            <a:endParaRPr kumimoji="1" lang="en-US" altLang="ja-JP" dirty="0"/>
          </a:p>
          <a:p>
            <a:pPr marL="457200" indent="-457200">
              <a:buAutoNum type="arabicPeriod"/>
            </a:pPr>
            <a:r>
              <a:rPr kumimoji="1" lang="ja-JP" altLang="en-US" b="1" dirty="0">
                <a:solidFill>
                  <a:schemeClr val="accent5"/>
                </a:solidFill>
              </a:rPr>
              <a:t>メンバーを「部下」として扱わない </a:t>
            </a:r>
            <a:r>
              <a:rPr kumimoji="1" lang="en-US" altLang="ja-JP" b="1" dirty="0">
                <a:solidFill>
                  <a:schemeClr val="accent5"/>
                </a:solidFill>
              </a:rPr>
              <a:t>/ </a:t>
            </a:r>
            <a:r>
              <a:rPr kumimoji="1" lang="ja-JP" altLang="en-US" b="1" dirty="0">
                <a:solidFill>
                  <a:schemeClr val="accent5"/>
                </a:solidFill>
              </a:rPr>
              <a:t>「部下」としてふるまわない</a:t>
            </a:r>
            <a:br>
              <a:rPr kumimoji="1" lang="en-US" altLang="ja-JP" dirty="0"/>
            </a:br>
            <a:r>
              <a:rPr kumimoji="1" lang="ja-JP" altLang="en-US" dirty="0"/>
              <a:t>こうした振る舞いは個々人の能力と発言を「上と見る誰か」の想定範囲内に集約する効果があります。</a:t>
            </a:r>
            <a:r>
              <a:rPr kumimoji="1" lang="en-US" altLang="ja-JP" dirty="0"/>
              <a:t>MLEW </a:t>
            </a:r>
            <a:r>
              <a:rPr kumimoji="1" lang="ja-JP" altLang="en-US" dirty="0"/>
              <a:t>に参加する職掌にはそれぞれ参加の意味があり、スキルや勤続年数に関わらず役割を全力でまっとうください。</a:t>
            </a:r>
            <a:br>
              <a:rPr kumimoji="1" lang="en-US" altLang="ja-JP" dirty="0"/>
            </a:br>
            <a:endParaRPr kumimoji="1" lang="en-US" altLang="ja-JP" dirty="0"/>
          </a:p>
          <a:p>
            <a:pPr marL="457200" indent="-457200">
              <a:buAutoNum type="arabicPeriod"/>
            </a:pPr>
            <a:r>
              <a:rPr kumimoji="1" lang="ja-JP" altLang="en-US" b="1" dirty="0">
                <a:solidFill>
                  <a:schemeClr val="accent5"/>
                </a:solidFill>
              </a:rPr>
              <a:t>プロダクトマネージャーはアウトプットの期限に責任を持つ</a:t>
            </a:r>
            <a:br>
              <a:rPr kumimoji="1" lang="en-US" altLang="ja-JP" b="1" dirty="0"/>
            </a:br>
            <a:r>
              <a:rPr kumimoji="1" lang="ja-JP" altLang="en-US" dirty="0"/>
              <a:t>次の工程では、</a:t>
            </a:r>
            <a:r>
              <a:rPr kumimoji="1" lang="en-US" altLang="ja-JP" dirty="0"/>
              <a:t>Refine </a:t>
            </a:r>
            <a:r>
              <a:rPr kumimoji="1" lang="ja-JP" altLang="en-US" dirty="0"/>
              <a:t>から </a:t>
            </a:r>
            <a:r>
              <a:rPr kumimoji="1" lang="en-US" altLang="ja-JP" dirty="0"/>
              <a:t>PR/FAQ </a:t>
            </a:r>
            <a:r>
              <a:rPr kumimoji="1" lang="ja-JP" altLang="en-US" dirty="0"/>
              <a:t>・ </a:t>
            </a:r>
            <a:r>
              <a:rPr kumimoji="1" lang="en-US" altLang="ja-JP" dirty="0"/>
              <a:t>Test/Iterate </a:t>
            </a:r>
            <a:r>
              <a:rPr kumimoji="1" lang="ja-JP" altLang="en-US" dirty="0"/>
              <a:t>からマイルストンが作成されていることを前提として進みます。 時間以内に完成するよう、タイムマネジメントを行ってください。</a:t>
            </a:r>
            <a:endParaRPr kumimoji="1" lang="en-US" altLang="ja-JP" dirty="0"/>
          </a:p>
        </p:txBody>
      </p:sp>
    </p:spTree>
    <p:extLst>
      <p:ext uri="{BB962C8B-B14F-4D97-AF65-F5344CB8AC3E}">
        <p14:creationId xmlns:p14="http://schemas.microsoft.com/office/powerpoint/2010/main" val="11716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0EEBD-3F46-474D-AD9C-876E21A75347}"/>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F52994A-5402-F123-71BF-C319AFDD956C}"/>
              </a:ext>
            </a:extLst>
          </p:cNvPr>
          <p:cNvSpPr>
            <a:spLocks noGrp="1"/>
          </p:cNvSpPr>
          <p:nvPr>
            <p:ph type="sldNum" sz="quarter" idx="12"/>
          </p:nvPr>
        </p:nvSpPr>
        <p:spPr/>
        <p:txBody>
          <a:bodyPr/>
          <a:lstStyle/>
          <a:p>
            <a:fld id="{EB4B8DE2-A4E8-46E4-8BBF-D75455EFF32C}" type="slidenum">
              <a:rPr lang="en-US" smtClean="0"/>
              <a:pPr/>
              <a:t>8</a:t>
            </a:fld>
            <a:endParaRPr lang="en-US" dirty="0"/>
          </a:p>
        </p:txBody>
      </p:sp>
      <p:sp>
        <p:nvSpPr>
          <p:cNvPr id="3" name="タイトル 2">
            <a:extLst>
              <a:ext uri="{FF2B5EF4-FFF2-40B4-BE49-F238E27FC236}">
                <a16:creationId xmlns:a16="http://schemas.microsoft.com/office/drawing/2014/main" id="{752C82FC-598C-4773-B89E-E666B2030E27}"/>
              </a:ext>
            </a:extLst>
          </p:cNvPr>
          <p:cNvSpPr>
            <a:spLocks noGrp="1"/>
          </p:cNvSpPr>
          <p:nvPr>
            <p:ph type="title"/>
          </p:nvPr>
        </p:nvSpPr>
        <p:spPr/>
        <p:txBody>
          <a:bodyPr/>
          <a:lstStyle/>
          <a:p>
            <a:r>
              <a:rPr kumimoji="1" lang="ja-JP" altLang="en-US" dirty="0"/>
              <a:t>「最初の </a:t>
            </a:r>
            <a:r>
              <a:rPr kumimoji="1" lang="en-US" altLang="ja-JP" dirty="0"/>
              <a:t>1~3 </a:t>
            </a:r>
            <a:r>
              <a:rPr kumimoji="1" lang="ja-JP" altLang="en-US" dirty="0"/>
              <a:t>ヵ月以内」に社外顧客からの反応</a:t>
            </a:r>
            <a:br>
              <a:rPr kumimoji="1" lang="en-US" altLang="ja-JP" dirty="0"/>
            </a:br>
            <a:r>
              <a:rPr kumimoji="1" lang="en-US" altLang="ja-JP" dirty="0"/>
              <a:t>  </a:t>
            </a:r>
            <a:r>
              <a:rPr kumimoji="1" lang="ja-JP" altLang="en-US" dirty="0"/>
              <a:t>を得る理由</a:t>
            </a:r>
          </a:p>
        </p:txBody>
      </p:sp>
      <p:sp>
        <p:nvSpPr>
          <p:cNvPr id="4" name="コンテンツ プレースホルダー 3">
            <a:extLst>
              <a:ext uri="{FF2B5EF4-FFF2-40B4-BE49-F238E27FC236}">
                <a16:creationId xmlns:a16="http://schemas.microsoft.com/office/drawing/2014/main" id="{EF7F954A-5C81-E17B-FC37-EB5E7C8A1359}"/>
              </a:ext>
            </a:extLst>
          </p:cNvPr>
          <p:cNvSpPr>
            <a:spLocks noGrp="1"/>
          </p:cNvSpPr>
          <p:nvPr>
            <p:ph sz="quarter" idx="13"/>
          </p:nvPr>
        </p:nvSpPr>
        <p:spPr>
          <a:xfrm>
            <a:off x="407988" y="1713642"/>
            <a:ext cx="11449050" cy="2462213"/>
          </a:xfrm>
        </p:spPr>
        <p:txBody>
          <a:bodyPr/>
          <a:lstStyle/>
          <a:p>
            <a:r>
              <a:rPr kumimoji="1" lang="en-US" altLang="ja-JP" dirty="0">
                <a:solidFill>
                  <a:schemeClr val="tx1"/>
                </a:solidFill>
                <a:latin typeface="メイリオ" panose="020B0604030504040204" pitchFamily="50" charset="-128"/>
                <a:ea typeface="メイリオ" panose="020B0604030504040204" pitchFamily="50" charset="-128"/>
              </a:rPr>
              <a:t>AWS </a:t>
            </a:r>
            <a:r>
              <a:rPr kumimoji="1" lang="ja-JP" altLang="en-US" dirty="0">
                <a:solidFill>
                  <a:schemeClr val="tx1"/>
                </a:solidFill>
                <a:latin typeface="メイリオ" panose="020B0604030504040204" pitchFamily="50" charset="-128"/>
                <a:ea typeface="メイリオ" panose="020B0604030504040204" pitchFamily="50" charset="-128"/>
              </a:rPr>
              <a:t>の </a:t>
            </a:r>
            <a:r>
              <a:rPr kumimoji="1" lang="en-US" altLang="ja-JP" dirty="0">
                <a:solidFill>
                  <a:schemeClr val="tx1"/>
                </a:solidFill>
                <a:latin typeface="メイリオ" panose="020B0604030504040204" pitchFamily="50" charset="-128"/>
                <a:ea typeface="メイリオ" panose="020B0604030504040204" pitchFamily="50" charset="-128"/>
              </a:rPr>
              <a:t>CTO </a:t>
            </a:r>
            <a:r>
              <a:rPr kumimoji="1" lang="ja-JP" altLang="en-US" dirty="0">
                <a:solidFill>
                  <a:schemeClr val="tx1"/>
                </a:solidFill>
                <a:latin typeface="メイリオ" panose="020B0604030504040204" pitchFamily="50" charset="-128"/>
                <a:ea typeface="メイリオ" panose="020B0604030504040204" pitchFamily="50" charset="-128"/>
              </a:rPr>
              <a:t>に対するエンゲージメントの記録に基づくと、</a:t>
            </a:r>
            <a:r>
              <a:rPr kumimoji="1" lang="en-US" altLang="ja-JP" u="sng" dirty="0">
                <a:solidFill>
                  <a:schemeClr val="tx1"/>
                </a:solidFill>
                <a:latin typeface="メイリオ" panose="020B0604030504040204" pitchFamily="50" charset="-128"/>
                <a:ea typeface="メイリオ" panose="020B0604030504040204" pitchFamily="50" charset="-128"/>
              </a:rPr>
              <a:t>3 </a:t>
            </a:r>
            <a:r>
              <a:rPr kumimoji="1" lang="ja-JP" altLang="en-US" u="sng" dirty="0">
                <a:solidFill>
                  <a:schemeClr val="tx1"/>
                </a:solidFill>
                <a:latin typeface="メイリオ" panose="020B0604030504040204" pitchFamily="50" charset="-128"/>
                <a:ea typeface="メイリオ" panose="020B0604030504040204" pitchFamily="50" charset="-128"/>
              </a:rPr>
              <a:t>ヶ月以内には </a:t>
            </a:r>
            <a:r>
              <a:rPr kumimoji="1" lang="en-US" altLang="ja-JP" u="sng" dirty="0">
                <a:solidFill>
                  <a:schemeClr val="tx1"/>
                </a:solidFill>
                <a:latin typeface="メイリオ" panose="020B0604030504040204" pitchFamily="50" charset="-128"/>
                <a:ea typeface="メイリオ" panose="020B0604030504040204" pitchFamily="50" charset="-128"/>
              </a:rPr>
              <a:t>AI/ML </a:t>
            </a:r>
            <a:r>
              <a:rPr kumimoji="1" lang="ja-JP" altLang="en-US" u="sng" dirty="0">
                <a:solidFill>
                  <a:schemeClr val="tx1"/>
                </a:solidFill>
                <a:latin typeface="メイリオ" panose="020B0604030504040204" pitchFamily="50" charset="-128"/>
                <a:ea typeface="メイリオ" panose="020B0604030504040204" pitchFamily="50" charset="-128"/>
              </a:rPr>
              <a:t>より優先すべきクリティカルなタスクが発生することが多い</a:t>
            </a:r>
            <a:r>
              <a:rPr kumimoji="1" lang="ja-JP" altLang="en-US" dirty="0">
                <a:solidFill>
                  <a:schemeClr val="tx1"/>
                </a:solidFill>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a:p>
            <a:endParaRPr kumimoji="1" lang="en-US" altLang="ja-JP" b="1" dirty="0">
              <a:solidFill>
                <a:schemeClr val="tx1"/>
              </a:solidFill>
              <a:latin typeface="メイリオ" panose="020B0604030504040204" pitchFamily="50" charset="-128"/>
              <a:ea typeface="メイリオ" panose="020B0604030504040204" pitchFamily="50" charset="-128"/>
            </a:endParaRPr>
          </a:p>
          <a:p>
            <a:r>
              <a:rPr kumimoji="1" lang="en-US" altLang="ja-JP" sz="3600" b="1" dirty="0"/>
              <a:t>3 </a:t>
            </a:r>
            <a:r>
              <a:rPr kumimoji="1" lang="ja-JP" altLang="en-US" sz="3600" b="1" dirty="0"/>
              <a:t>ヵ月以内に明確な顧客の反応を得て、できれば</a:t>
            </a:r>
            <a:br>
              <a:rPr kumimoji="1" lang="en-US" altLang="ja-JP" sz="3600" b="1" dirty="0"/>
            </a:br>
            <a:r>
              <a:rPr kumimoji="1" lang="ja-JP" altLang="en-US" sz="3600" b="1" dirty="0"/>
              <a:t>市場規模の推定を行っておくことが好ましい。</a:t>
            </a:r>
          </a:p>
        </p:txBody>
      </p:sp>
    </p:spTree>
    <p:extLst>
      <p:ext uri="{BB962C8B-B14F-4D97-AF65-F5344CB8AC3E}">
        <p14:creationId xmlns:p14="http://schemas.microsoft.com/office/powerpoint/2010/main" val="17274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6EE84-4595-A01F-E8C5-44A032B8A695}"/>
            </a:ext>
          </a:extLst>
        </p:cNvPr>
        <p:cNvGrpSpPr/>
        <p:nvPr/>
      </p:nvGrpSpPr>
      <p:grpSpPr>
        <a:xfrm>
          <a:off x="0" y="0"/>
          <a:ext cx="0" cy="0"/>
          <a:chOff x="0" y="0"/>
          <a:chExt cx="0" cy="0"/>
        </a:xfrm>
      </p:grpSpPr>
      <p:cxnSp>
        <p:nvCxnSpPr>
          <p:cNvPr id="41" name="直線矢印コネクタ 40">
            <a:extLst>
              <a:ext uri="{FF2B5EF4-FFF2-40B4-BE49-F238E27FC236}">
                <a16:creationId xmlns:a16="http://schemas.microsoft.com/office/drawing/2014/main" id="{55D4C41A-1224-8981-E278-631943ECB3D9}"/>
              </a:ext>
            </a:extLst>
          </p:cNvPr>
          <p:cNvCxnSpPr>
            <a:cxnSpLocks/>
          </p:cNvCxnSpPr>
          <p:nvPr/>
        </p:nvCxnSpPr>
        <p:spPr>
          <a:xfrm>
            <a:off x="555584" y="2831281"/>
            <a:ext cx="0" cy="3056543"/>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9CC3276-210B-6119-9B9E-BC48FEED9C0C}"/>
              </a:ext>
            </a:extLst>
          </p:cNvPr>
          <p:cNvCxnSpPr>
            <a:cxnSpLocks/>
          </p:cNvCxnSpPr>
          <p:nvPr/>
        </p:nvCxnSpPr>
        <p:spPr>
          <a:xfrm>
            <a:off x="555584" y="3123560"/>
            <a:ext cx="0" cy="8886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0" name="正方形/長方形 49">
            <a:extLst>
              <a:ext uri="{FF2B5EF4-FFF2-40B4-BE49-F238E27FC236}">
                <a16:creationId xmlns:a16="http://schemas.microsoft.com/office/drawing/2014/main" id="{F491A12F-4F41-143F-2CD5-1934DE95D5F2}"/>
              </a:ext>
            </a:extLst>
          </p:cNvPr>
          <p:cNvSpPr/>
          <p:nvPr/>
        </p:nvSpPr>
        <p:spPr>
          <a:xfrm>
            <a:off x="0" y="3991982"/>
            <a:ext cx="991561" cy="27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mazon Ember Display" panose="020F0603020204020204" pitchFamily="34" charset="0"/>
              <a:ea typeface="メイリオ" panose="020B0604030504040204" pitchFamily="34" charset="-128"/>
            </a:endParaRPr>
          </a:p>
        </p:txBody>
      </p:sp>
      <p:sp>
        <p:nvSpPr>
          <p:cNvPr id="2" name="スライド番号プレースホルダー 1">
            <a:extLst>
              <a:ext uri="{FF2B5EF4-FFF2-40B4-BE49-F238E27FC236}">
                <a16:creationId xmlns:a16="http://schemas.microsoft.com/office/drawing/2014/main" id="{6BA5B37A-7CF0-5E1D-BE9E-5C1931D6CDD1}"/>
              </a:ext>
            </a:extLst>
          </p:cNvPr>
          <p:cNvSpPr>
            <a:spLocks noGrp="1"/>
          </p:cNvSpPr>
          <p:nvPr>
            <p:ph type="sldNum" sz="quarter" idx="12"/>
          </p:nvPr>
        </p:nvSpPr>
        <p:spPr/>
        <p:txBody>
          <a:bodyPr/>
          <a:lstStyle/>
          <a:p>
            <a:fld id="{EB4B8DE2-A4E8-46E4-8BBF-D75455EFF32C}" type="slidenum">
              <a:rPr lang="en-US" smtClean="0"/>
              <a:pPr/>
              <a:t>9</a:t>
            </a:fld>
            <a:endParaRPr lang="en-US" dirty="0"/>
          </a:p>
        </p:txBody>
      </p:sp>
      <p:sp>
        <p:nvSpPr>
          <p:cNvPr id="3" name="タイトル 2">
            <a:extLst>
              <a:ext uri="{FF2B5EF4-FFF2-40B4-BE49-F238E27FC236}">
                <a16:creationId xmlns:a16="http://schemas.microsoft.com/office/drawing/2014/main" id="{712E2F25-FA9D-EEAC-7925-560537A7DFD4}"/>
              </a:ext>
            </a:extLst>
          </p:cNvPr>
          <p:cNvSpPr>
            <a:spLocks noGrp="1"/>
          </p:cNvSpPr>
          <p:nvPr>
            <p:ph type="title"/>
          </p:nvPr>
        </p:nvSpPr>
        <p:spPr/>
        <p:txBody>
          <a:bodyPr/>
          <a:lstStyle/>
          <a:p>
            <a:r>
              <a:rPr kumimoji="1" lang="ja-JP" altLang="en-US" dirty="0"/>
              <a:t>改善編でアウトプットする計画のイメージ</a:t>
            </a:r>
          </a:p>
        </p:txBody>
      </p:sp>
      <p:sp>
        <p:nvSpPr>
          <p:cNvPr id="40" name="コンテンツ プレースホルダー 39">
            <a:extLst>
              <a:ext uri="{FF2B5EF4-FFF2-40B4-BE49-F238E27FC236}">
                <a16:creationId xmlns:a16="http://schemas.microsoft.com/office/drawing/2014/main" id="{C66ECB52-D4CF-98CD-9447-A28D9250A423}"/>
              </a:ext>
            </a:extLst>
          </p:cNvPr>
          <p:cNvSpPr>
            <a:spLocks noGrp="1"/>
          </p:cNvSpPr>
          <p:nvPr>
            <p:ph sz="quarter" idx="13"/>
          </p:nvPr>
        </p:nvSpPr>
        <p:spPr>
          <a:xfrm>
            <a:off x="407988" y="1376363"/>
            <a:ext cx="11449050" cy="830997"/>
          </a:xfrm>
        </p:spPr>
        <p:txBody>
          <a:bodyPr/>
          <a:lstStyle/>
          <a:p>
            <a:r>
              <a:rPr lang="ja-JP" altLang="en-US" dirty="0"/>
              <a:t>プレスリリースを実際発行するまでのマイルストンと、直近のマイルストンにおける具体的な </a:t>
            </a:r>
            <a:r>
              <a:rPr lang="en-US" altLang="ja-JP" dirty="0"/>
              <a:t>Todo </a:t>
            </a:r>
            <a:r>
              <a:rPr lang="ja-JP" altLang="en-US" dirty="0"/>
              <a:t>を明らかにする。</a:t>
            </a:r>
          </a:p>
        </p:txBody>
      </p:sp>
      <p:sp>
        <p:nvSpPr>
          <p:cNvPr id="4" name="矢印: 五方向 3">
            <a:extLst>
              <a:ext uri="{FF2B5EF4-FFF2-40B4-BE49-F238E27FC236}">
                <a16:creationId xmlns:a16="http://schemas.microsoft.com/office/drawing/2014/main" id="{B318F751-6CA4-2ED4-7B6D-E539AEA08C81}"/>
              </a:ext>
            </a:extLst>
          </p:cNvPr>
          <p:cNvSpPr/>
          <p:nvPr/>
        </p:nvSpPr>
        <p:spPr>
          <a:xfrm>
            <a:off x="991563" y="3606155"/>
            <a:ext cx="2075728" cy="659757"/>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5" name="矢印: 五方向 4">
            <a:extLst>
              <a:ext uri="{FF2B5EF4-FFF2-40B4-BE49-F238E27FC236}">
                <a16:creationId xmlns:a16="http://schemas.microsoft.com/office/drawing/2014/main" id="{97460380-2397-18F6-9910-6AF694C6BCD7}"/>
              </a:ext>
            </a:extLst>
          </p:cNvPr>
          <p:cNvSpPr/>
          <p:nvPr/>
        </p:nvSpPr>
        <p:spPr>
          <a:xfrm>
            <a:off x="991563" y="441711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6" name="矢印: 五方向 5">
            <a:extLst>
              <a:ext uri="{FF2B5EF4-FFF2-40B4-BE49-F238E27FC236}">
                <a16:creationId xmlns:a16="http://schemas.microsoft.com/office/drawing/2014/main" id="{9A694865-902C-94A0-120D-2FF0B10E3904}"/>
              </a:ext>
            </a:extLst>
          </p:cNvPr>
          <p:cNvSpPr/>
          <p:nvPr/>
        </p:nvSpPr>
        <p:spPr>
          <a:xfrm>
            <a:off x="991563" y="5269771"/>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マイルストン④</a:t>
            </a:r>
          </a:p>
        </p:txBody>
      </p:sp>
      <p:sp>
        <p:nvSpPr>
          <p:cNvPr id="7" name="四角形: 角を丸くする 6">
            <a:extLst>
              <a:ext uri="{FF2B5EF4-FFF2-40B4-BE49-F238E27FC236}">
                <a16:creationId xmlns:a16="http://schemas.microsoft.com/office/drawing/2014/main" id="{CD62E69C-D0FC-667C-254C-D1BE05ABBBD4}"/>
              </a:ext>
            </a:extLst>
          </p:cNvPr>
          <p:cNvSpPr/>
          <p:nvPr/>
        </p:nvSpPr>
        <p:spPr>
          <a:xfrm>
            <a:off x="3210288" y="3606155"/>
            <a:ext cx="2075725" cy="65975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ファンの獲得</a:t>
            </a:r>
          </a:p>
        </p:txBody>
      </p:sp>
      <p:sp>
        <p:nvSpPr>
          <p:cNvPr id="8" name="四角形: 角を丸くする 7">
            <a:extLst>
              <a:ext uri="{FF2B5EF4-FFF2-40B4-BE49-F238E27FC236}">
                <a16:creationId xmlns:a16="http://schemas.microsoft.com/office/drawing/2014/main" id="{05ECD35E-2847-B2BA-286F-49FC1E500B73}"/>
              </a:ext>
            </a:extLst>
          </p:cNvPr>
          <p:cNvSpPr/>
          <p:nvPr/>
        </p:nvSpPr>
        <p:spPr>
          <a:xfrm>
            <a:off x="3210288" y="442289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Amazon Ember Display" panose="020F0603020204020204" pitchFamily="34" charset="0"/>
                <a:ea typeface="メイリオ" panose="020B0604030504040204" pitchFamily="34" charset="-128"/>
              </a:rPr>
              <a:t>シェア推計による投資判断</a:t>
            </a:r>
          </a:p>
        </p:txBody>
      </p:sp>
      <p:sp>
        <p:nvSpPr>
          <p:cNvPr id="9" name="四角形: 角を丸くする 8">
            <a:extLst>
              <a:ext uri="{FF2B5EF4-FFF2-40B4-BE49-F238E27FC236}">
                <a16:creationId xmlns:a16="http://schemas.microsoft.com/office/drawing/2014/main" id="{80D111E0-DB15-C6BF-AC8F-A5017D957C3C}"/>
              </a:ext>
            </a:extLst>
          </p:cNvPr>
          <p:cNvSpPr/>
          <p:nvPr/>
        </p:nvSpPr>
        <p:spPr>
          <a:xfrm>
            <a:off x="3210288" y="522806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プレスリリース</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発行</a:t>
            </a:r>
          </a:p>
        </p:txBody>
      </p:sp>
      <p:sp>
        <p:nvSpPr>
          <p:cNvPr id="10" name="四角形: 角を丸くする 9">
            <a:extLst>
              <a:ext uri="{FF2B5EF4-FFF2-40B4-BE49-F238E27FC236}">
                <a16:creationId xmlns:a16="http://schemas.microsoft.com/office/drawing/2014/main" id="{4F5B7B60-4C55-4722-1E35-8CFA31C70BDC}"/>
              </a:ext>
            </a:extLst>
          </p:cNvPr>
          <p:cNvSpPr/>
          <p:nvPr/>
        </p:nvSpPr>
        <p:spPr>
          <a:xfrm>
            <a:off x="5583099" y="2063718"/>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1" name="四角形: 角を丸くする 10">
            <a:extLst>
              <a:ext uri="{FF2B5EF4-FFF2-40B4-BE49-F238E27FC236}">
                <a16:creationId xmlns:a16="http://schemas.microsoft.com/office/drawing/2014/main" id="{EBAA3B43-3990-07B1-333C-A58AC9B11379}"/>
              </a:ext>
            </a:extLst>
          </p:cNvPr>
          <p:cNvSpPr/>
          <p:nvPr/>
        </p:nvSpPr>
        <p:spPr>
          <a:xfrm>
            <a:off x="7838111" y="2063718"/>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2" name="四角形: 角を丸くする 11">
            <a:extLst>
              <a:ext uri="{FF2B5EF4-FFF2-40B4-BE49-F238E27FC236}">
                <a16:creationId xmlns:a16="http://schemas.microsoft.com/office/drawing/2014/main" id="{ECD8C4DF-0AD0-6D82-D92C-03EDD68CDE8E}"/>
              </a:ext>
            </a:extLst>
          </p:cNvPr>
          <p:cNvSpPr/>
          <p:nvPr/>
        </p:nvSpPr>
        <p:spPr>
          <a:xfrm>
            <a:off x="10093124" y="2063718"/>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3" name="テキスト ボックス 12">
            <a:extLst>
              <a:ext uri="{FF2B5EF4-FFF2-40B4-BE49-F238E27FC236}">
                <a16:creationId xmlns:a16="http://schemas.microsoft.com/office/drawing/2014/main" id="{C8DC80E7-713C-A5ED-16E0-79D1B311832D}"/>
              </a:ext>
            </a:extLst>
          </p:cNvPr>
          <p:cNvSpPr txBox="1"/>
          <p:nvPr/>
        </p:nvSpPr>
        <p:spPr>
          <a:xfrm>
            <a:off x="5583099" y="3047358"/>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14" name="テキスト ボックス 13">
            <a:extLst>
              <a:ext uri="{FF2B5EF4-FFF2-40B4-BE49-F238E27FC236}">
                <a16:creationId xmlns:a16="http://schemas.microsoft.com/office/drawing/2014/main" id="{11447626-6390-196A-F75F-DC9DD5E89DEC}"/>
              </a:ext>
            </a:extLst>
          </p:cNvPr>
          <p:cNvSpPr txBox="1"/>
          <p:nvPr/>
        </p:nvSpPr>
        <p:spPr>
          <a:xfrm>
            <a:off x="5583099" y="3790437"/>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15" name="テキスト ボックス 14">
            <a:extLst>
              <a:ext uri="{FF2B5EF4-FFF2-40B4-BE49-F238E27FC236}">
                <a16:creationId xmlns:a16="http://schemas.microsoft.com/office/drawing/2014/main" id="{0C800D77-3A83-C222-AC7B-E6AA103FE977}"/>
              </a:ext>
            </a:extLst>
          </p:cNvPr>
          <p:cNvSpPr txBox="1"/>
          <p:nvPr/>
        </p:nvSpPr>
        <p:spPr>
          <a:xfrm>
            <a:off x="5636211"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29" name="テキスト ボックス 28">
            <a:extLst>
              <a:ext uri="{FF2B5EF4-FFF2-40B4-BE49-F238E27FC236}">
                <a16:creationId xmlns:a16="http://schemas.microsoft.com/office/drawing/2014/main" id="{C3BB009C-A032-4926-7FA2-C0D127D135E1}"/>
              </a:ext>
            </a:extLst>
          </p:cNvPr>
          <p:cNvSpPr txBox="1"/>
          <p:nvPr/>
        </p:nvSpPr>
        <p:spPr>
          <a:xfrm>
            <a:off x="7838111" y="3047358"/>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30" name="テキスト ボックス 29">
            <a:extLst>
              <a:ext uri="{FF2B5EF4-FFF2-40B4-BE49-F238E27FC236}">
                <a16:creationId xmlns:a16="http://schemas.microsoft.com/office/drawing/2014/main" id="{D351A895-965A-C5A8-131F-EDD6532B05FA}"/>
              </a:ext>
            </a:extLst>
          </p:cNvPr>
          <p:cNvSpPr txBox="1"/>
          <p:nvPr/>
        </p:nvSpPr>
        <p:spPr>
          <a:xfrm>
            <a:off x="7838111" y="3790437"/>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31" name="テキスト ボックス 30">
            <a:extLst>
              <a:ext uri="{FF2B5EF4-FFF2-40B4-BE49-F238E27FC236}">
                <a16:creationId xmlns:a16="http://schemas.microsoft.com/office/drawing/2014/main" id="{A387C88E-7FEB-CEF6-9A3E-14A4BC6E7E01}"/>
              </a:ext>
            </a:extLst>
          </p:cNvPr>
          <p:cNvSpPr txBox="1"/>
          <p:nvPr/>
        </p:nvSpPr>
        <p:spPr>
          <a:xfrm>
            <a:off x="7891223"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2" name="テキスト ボックス 31">
            <a:extLst>
              <a:ext uri="{FF2B5EF4-FFF2-40B4-BE49-F238E27FC236}">
                <a16:creationId xmlns:a16="http://schemas.microsoft.com/office/drawing/2014/main" id="{CEC6D4E0-5D12-77B2-84A2-F40E05AF74B0}"/>
              </a:ext>
            </a:extLst>
          </p:cNvPr>
          <p:cNvSpPr txBox="1"/>
          <p:nvPr/>
        </p:nvSpPr>
        <p:spPr>
          <a:xfrm>
            <a:off x="10199346" y="3047358"/>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33" name="テキスト ボックス 32">
            <a:extLst>
              <a:ext uri="{FF2B5EF4-FFF2-40B4-BE49-F238E27FC236}">
                <a16:creationId xmlns:a16="http://schemas.microsoft.com/office/drawing/2014/main" id="{486F2024-FCA2-D7C7-4556-D88F0EB48D37}"/>
              </a:ext>
            </a:extLst>
          </p:cNvPr>
          <p:cNvSpPr txBox="1"/>
          <p:nvPr/>
        </p:nvSpPr>
        <p:spPr>
          <a:xfrm>
            <a:off x="10199346" y="3790437"/>
            <a:ext cx="1789974" cy="369332"/>
          </a:xfrm>
          <a:prstGeom prst="rect">
            <a:avLst/>
          </a:prstGeom>
          <a:noFill/>
        </p:spPr>
        <p:txBody>
          <a:bodyPr wrap="square" lIns="0" rIns="0" rtlCol="0">
            <a:spAutoFit/>
          </a:bodyPr>
          <a:lstStyle/>
          <a:p>
            <a:pPr algn="ctr"/>
            <a:r>
              <a:rPr kumimoji="1" lang="en-US" altLang="ja-JP" b="1" dirty="0" err="1">
                <a:solidFill>
                  <a:schemeClr val="accent5"/>
                </a:solidFill>
              </a:rPr>
              <a:t>Todo</a:t>
            </a:r>
            <a:endParaRPr kumimoji="1" lang="ja-JP" altLang="en-US" b="1" dirty="0" err="1">
              <a:solidFill>
                <a:schemeClr val="accent5"/>
              </a:solidFill>
            </a:endParaRPr>
          </a:p>
        </p:txBody>
      </p:sp>
      <p:sp>
        <p:nvSpPr>
          <p:cNvPr id="34" name="テキスト ボックス 33">
            <a:extLst>
              <a:ext uri="{FF2B5EF4-FFF2-40B4-BE49-F238E27FC236}">
                <a16:creationId xmlns:a16="http://schemas.microsoft.com/office/drawing/2014/main" id="{64C8EF6D-4883-E00F-EA4F-6FF840E99908}"/>
              </a:ext>
            </a:extLst>
          </p:cNvPr>
          <p:cNvSpPr txBox="1"/>
          <p:nvPr/>
        </p:nvSpPr>
        <p:spPr>
          <a:xfrm>
            <a:off x="10199346" y="5374555"/>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5" name="矢印: 五方向 34">
            <a:extLst>
              <a:ext uri="{FF2B5EF4-FFF2-40B4-BE49-F238E27FC236}">
                <a16:creationId xmlns:a16="http://schemas.microsoft.com/office/drawing/2014/main" id="{77C5B6D9-2073-6AAB-B9AC-A1A4F00ECC60}"/>
              </a:ext>
            </a:extLst>
          </p:cNvPr>
          <p:cNvSpPr/>
          <p:nvPr/>
        </p:nvSpPr>
        <p:spPr>
          <a:xfrm>
            <a:off x="991563" y="2831281"/>
            <a:ext cx="2075728" cy="659757"/>
          </a:xfrm>
          <a:prstGeom prst="homePlat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6" name="四角形: 角を丸くする 35">
            <a:extLst>
              <a:ext uri="{FF2B5EF4-FFF2-40B4-BE49-F238E27FC236}">
                <a16:creationId xmlns:a16="http://schemas.microsoft.com/office/drawing/2014/main" id="{343E89BB-DAEF-1FEC-DCEC-D32A2D77E07A}"/>
              </a:ext>
            </a:extLst>
          </p:cNvPr>
          <p:cNvSpPr/>
          <p:nvPr/>
        </p:nvSpPr>
        <p:spPr>
          <a:xfrm>
            <a:off x="3210288" y="2799606"/>
            <a:ext cx="2075725" cy="659757"/>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スポンサーの獲得</a:t>
            </a:r>
          </a:p>
        </p:txBody>
      </p:sp>
      <p:sp>
        <p:nvSpPr>
          <p:cNvPr id="37" name="テキスト ボックス 36">
            <a:extLst>
              <a:ext uri="{FF2B5EF4-FFF2-40B4-BE49-F238E27FC236}">
                <a16:creationId xmlns:a16="http://schemas.microsoft.com/office/drawing/2014/main" id="{CF9E0D0B-85A2-3597-2A2A-9C1E71399F47}"/>
              </a:ext>
            </a:extLst>
          </p:cNvPr>
          <p:cNvSpPr txBox="1"/>
          <p:nvPr/>
        </p:nvSpPr>
        <p:spPr>
          <a:xfrm>
            <a:off x="5583099"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8" name="テキスト ボックス 37">
            <a:extLst>
              <a:ext uri="{FF2B5EF4-FFF2-40B4-BE49-F238E27FC236}">
                <a16:creationId xmlns:a16="http://schemas.microsoft.com/office/drawing/2014/main" id="{21A24059-C865-FEC8-C8D0-9016FDAB433C}"/>
              </a:ext>
            </a:extLst>
          </p:cNvPr>
          <p:cNvSpPr txBox="1"/>
          <p:nvPr/>
        </p:nvSpPr>
        <p:spPr>
          <a:xfrm>
            <a:off x="7838111"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39" name="テキスト ボックス 38">
            <a:extLst>
              <a:ext uri="{FF2B5EF4-FFF2-40B4-BE49-F238E27FC236}">
                <a16:creationId xmlns:a16="http://schemas.microsoft.com/office/drawing/2014/main" id="{474D8492-152F-21F8-4237-14DF35DAD912}"/>
              </a:ext>
            </a:extLst>
          </p:cNvPr>
          <p:cNvSpPr txBox="1"/>
          <p:nvPr/>
        </p:nvSpPr>
        <p:spPr>
          <a:xfrm>
            <a:off x="10199346" y="4529101"/>
            <a:ext cx="1789974" cy="369332"/>
          </a:xfrm>
          <a:prstGeom prst="rect">
            <a:avLst/>
          </a:prstGeom>
          <a:noFill/>
        </p:spPr>
        <p:txBody>
          <a:bodyPr wrap="square" lIns="0" rIns="0" rtlCol="0">
            <a:spAutoFit/>
          </a:bodyPr>
          <a:lstStyle/>
          <a:p>
            <a:pPr algn="ctr"/>
            <a:r>
              <a:rPr kumimoji="1" lang="en-US" altLang="ja-JP" dirty="0" err="1">
                <a:solidFill>
                  <a:schemeClr val="bg1">
                    <a:lumMod val="75000"/>
                  </a:schemeClr>
                </a:solidFill>
              </a:rPr>
              <a:t>Todo</a:t>
            </a:r>
            <a:endParaRPr kumimoji="1" lang="ja-JP" altLang="en-US" dirty="0" err="1">
              <a:solidFill>
                <a:schemeClr val="bg1">
                  <a:lumMod val="75000"/>
                </a:schemeClr>
              </a:solidFill>
            </a:endParaRPr>
          </a:p>
        </p:txBody>
      </p:sp>
      <p:sp>
        <p:nvSpPr>
          <p:cNvPr id="43" name="テキスト ボックス 42">
            <a:extLst>
              <a:ext uri="{FF2B5EF4-FFF2-40B4-BE49-F238E27FC236}">
                <a16:creationId xmlns:a16="http://schemas.microsoft.com/office/drawing/2014/main" id="{EEEDF81F-BF30-CAE3-A845-392E813891AC}"/>
              </a:ext>
            </a:extLst>
          </p:cNvPr>
          <p:cNvSpPr txBox="1"/>
          <p:nvPr/>
        </p:nvSpPr>
        <p:spPr>
          <a:xfrm>
            <a:off x="0" y="5948113"/>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~6</a:t>
            </a:r>
            <a:r>
              <a:rPr kumimoji="1" lang="ja-JP" altLang="en-US" b="1" dirty="0">
                <a:latin typeface="メイリオ" panose="020B0604030504040204" pitchFamily="50" charset="-128"/>
                <a:ea typeface="メイリオ" panose="020B0604030504040204" pitchFamily="50" charset="-128"/>
              </a:rPr>
              <a:t>ヶ月</a:t>
            </a:r>
          </a:p>
        </p:txBody>
      </p:sp>
      <p:sp>
        <p:nvSpPr>
          <p:cNvPr id="49" name="テキスト ボックス 48">
            <a:extLst>
              <a:ext uri="{FF2B5EF4-FFF2-40B4-BE49-F238E27FC236}">
                <a16:creationId xmlns:a16="http://schemas.microsoft.com/office/drawing/2014/main" id="{0BC3E51B-987E-54F4-E4CC-E459D1BC4F87}"/>
              </a:ext>
            </a:extLst>
          </p:cNvPr>
          <p:cNvSpPr txBox="1"/>
          <p:nvPr/>
        </p:nvSpPr>
        <p:spPr>
          <a:xfrm>
            <a:off x="-34848" y="3991982"/>
            <a:ext cx="1122745" cy="369332"/>
          </a:xfrm>
          <a:prstGeom prst="rect">
            <a:avLst/>
          </a:prstGeom>
          <a:noFill/>
        </p:spPr>
        <p:txBody>
          <a:bodyPr wrap="square" lIns="0" rIns="0" rtlCol="0">
            <a:spAutoFit/>
          </a:bodyPr>
          <a:lstStyle/>
          <a:p>
            <a:pPr algn="ctr"/>
            <a:r>
              <a:rPr kumimoji="1" lang="en-US" altLang="ja-JP" b="1" dirty="0">
                <a:latin typeface="メイリオ" panose="020B0604030504040204" pitchFamily="50" charset="-128"/>
                <a:ea typeface="メイリオ" panose="020B0604030504040204" pitchFamily="50" charset="-128"/>
              </a:rPr>
              <a:t>~3</a:t>
            </a:r>
            <a:r>
              <a:rPr kumimoji="1" lang="ja-JP" altLang="en-US" b="1" dirty="0">
                <a:latin typeface="メイリオ" panose="020B0604030504040204" pitchFamily="50" charset="-128"/>
                <a:ea typeface="メイリオ" panose="020B0604030504040204" pitchFamily="50" charset="-128"/>
              </a:rPr>
              <a:t>ヶ月</a:t>
            </a:r>
          </a:p>
        </p:txBody>
      </p:sp>
    </p:spTree>
    <p:extLst>
      <p:ext uri="{BB962C8B-B14F-4D97-AF65-F5344CB8AC3E}">
        <p14:creationId xmlns:p14="http://schemas.microsoft.com/office/powerpoint/2010/main" val="78317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kumimoji="1" smtClean="0">
            <a:latin typeface="Amazon Ember Display" panose="020F0603020204020204" pitchFamily="34" charset="0"/>
            <a:ea typeface="メイリオ" panose="020B0604030504040204" pitchFamily="34"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kumimoji="1" smtClean="0">
            <a:latin typeface="Amazon Ember Display" panose="020F0603020204020204" pitchFamily="34" charset="0"/>
            <a:ea typeface="メイリオ" panose="020B0604030504040204" pitchFamily="34" charset="-128"/>
          </a:defRPr>
        </a:defPPr>
      </a:lstStyle>
    </a:txDef>
  </a:objectDefaults>
  <a:extraClrSchemeLst/>
  <a:extLst>
    <a:ext uri="{05A4C25C-085E-4340-85A3-A5531E510DB2}">
      <thm15:themeFamily xmlns:thm15="http://schemas.microsoft.com/office/thememl/2012/main" name="Presentation2" id="{9669ED17-9462-D14C-B6E5-447B788E9B2B}" vid="{91E6B8BE-7767-2D49-A594-4B5A32E9F08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WS 2024">
    <a:dk1>
      <a:srgbClr val="000000"/>
    </a:dk1>
    <a:lt1>
      <a:srgbClr val="FFFFFF"/>
    </a:lt1>
    <a:dk2>
      <a:srgbClr val="161D26"/>
    </a:dk2>
    <a:lt2>
      <a:srgbClr val="F3F3F7"/>
    </a:lt2>
    <a:accent1>
      <a:srgbClr val="41B3FF"/>
    </a:accent1>
    <a:accent2>
      <a:srgbClr val="AD5CFF"/>
    </a:accent2>
    <a:accent3>
      <a:srgbClr val="00E500"/>
    </a:accent3>
    <a:accent4>
      <a:srgbClr val="FF5C85"/>
    </a:accent4>
    <a:accent5>
      <a:srgbClr val="FF693C"/>
    </a:accent5>
    <a:accent6>
      <a:srgbClr val="FBD332"/>
    </a:accent6>
    <a:hlink>
      <a:srgbClr val="41B1E8"/>
    </a:hlink>
    <a:folHlink>
      <a:srgbClr val="41B1E8"/>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1027CB-BA99-4849-AD2B-D501A617C772}">
  <we:reference id="wa200001625" version="1.0.0.8" store="en-US" storeType="OMEX"/>
  <we:alternateReferences>
    <we:reference id="wa200001625" version="1.0.0.8" store="wa200001625"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94275</TotalTime>
  <Words>4895</Words>
  <Application>Microsoft Office PowerPoint</Application>
  <PresentationFormat>ワイド画面</PresentationFormat>
  <Paragraphs>688</Paragraphs>
  <Slides>45</Slides>
  <Notes>11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45</vt:i4>
      </vt:variant>
    </vt:vector>
  </HeadingPairs>
  <TitlesOfParts>
    <vt:vector size="56" baseType="lpstr">
      <vt:lpstr>Hiragino Kaku Gothic ProN</vt:lpstr>
      <vt:lpstr>システムフォント（レギュラー）</vt:lpstr>
      <vt:lpstr>Meiryo</vt:lpstr>
      <vt:lpstr>Meiryo</vt:lpstr>
      <vt:lpstr>Amazon Ember</vt:lpstr>
      <vt:lpstr>Amazon Ember Display</vt:lpstr>
      <vt:lpstr>Amazon Ember Mono</vt:lpstr>
      <vt:lpstr>Arial</vt:lpstr>
      <vt:lpstr>Arial</vt:lpstr>
      <vt:lpstr>Consolas</vt:lpstr>
      <vt:lpstr>AWS Confidential Light</vt:lpstr>
      <vt:lpstr>ML Enablement Workshop 改善編 : Continuous Learning Process for Launch</vt:lpstr>
      <vt:lpstr>改善編を始める前の確認</vt:lpstr>
      <vt:lpstr>ML Enablement Workshop のゴール</vt:lpstr>
      <vt:lpstr>ワークショップは 2 パートで構成されます</vt:lpstr>
      <vt:lpstr>PowerPoint プレゼンテーション</vt:lpstr>
      <vt:lpstr>Day2 : 改善編の進め方</vt:lpstr>
      <vt:lpstr>「皆さん自身で」進めるためのポイント</vt:lpstr>
      <vt:lpstr>「最初の 1~3 ヵ月以内」に社外顧客からの反応   を得る理由</vt:lpstr>
      <vt:lpstr>改善編でアウトプットする計画のイメージ</vt:lpstr>
      <vt:lpstr>Day2 : 改善編</vt:lpstr>
      <vt:lpstr>Day2 : 改善編</vt:lpstr>
      <vt:lpstr>改善編のポイント</vt:lpstr>
      <vt:lpstr>ペア活動を続けるべきか ?</vt:lpstr>
      <vt:lpstr>Refine : プレスリリースの洗練</vt:lpstr>
      <vt:lpstr>Test/Iterate : 実際のプレスリリースまでの マイルストン</vt:lpstr>
      <vt:lpstr>Test/Iterate : 検証するための投資の種別</vt:lpstr>
      <vt:lpstr>プレスリリースまでにクリアする基準を設計する</vt:lpstr>
      <vt:lpstr>Working Backwards 2 週目のスタート</vt:lpstr>
      <vt:lpstr>Working Backwards 2 週目 : 時間配分例</vt:lpstr>
      <vt:lpstr>準備 OK?</vt:lpstr>
      <vt:lpstr>Day2 : 改善編</vt:lpstr>
      <vt:lpstr>Day2 : 改善編</vt:lpstr>
      <vt:lpstr>顧客は誰か ? </vt:lpstr>
      <vt:lpstr>Listen : 顧客の行動変更容易性を反映</vt:lpstr>
      <vt:lpstr>Day2 : 改善編</vt:lpstr>
      <vt:lpstr>Define : 新しい問いを立てる</vt:lpstr>
      <vt:lpstr>Day2 : 改善編</vt:lpstr>
      <vt:lpstr>Invent : 発明の実施</vt:lpstr>
      <vt:lpstr>発明の選択</vt:lpstr>
      <vt:lpstr>Day2 : 改善編</vt:lpstr>
      <vt:lpstr>PR/FAQ (顧客フォーカス) を書く</vt:lpstr>
      <vt:lpstr>PR/FAQ (提供者・社内フォーカス) を書く</vt:lpstr>
      <vt:lpstr>Day2 : 改善編</vt:lpstr>
      <vt:lpstr>プレスリリースまでにクリアする基準を設計する</vt:lpstr>
      <vt:lpstr>Have a break!</vt:lpstr>
      <vt:lpstr>Day2 : 改善編</vt:lpstr>
      <vt:lpstr>今後のタイムラインとタスクを決める</vt:lpstr>
      <vt:lpstr>タイムラインを決める</vt:lpstr>
      <vt:lpstr>タスクを決める</vt:lpstr>
      <vt:lpstr>タスクを決める</vt:lpstr>
      <vt:lpstr>タスクのコミットを行う</vt:lpstr>
      <vt:lpstr>Well Done!</vt:lpstr>
      <vt:lpstr>Next Step : 「皆さん自身」で進めるために (再掲)</vt:lpstr>
      <vt:lpstr>お客様のチャレンジを支える AWS の支援体制</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Microsoft Office User</dc:creator>
  <cp:lastModifiedBy>Kubo, Takahiro</cp:lastModifiedBy>
  <cp:revision>1241</cp:revision>
  <dcterms:created xsi:type="dcterms:W3CDTF">2022-07-18T16:28:56Z</dcterms:created>
  <dcterms:modified xsi:type="dcterms:W3CDTF">2025-09-08T07:43:48Z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2025-06-02T13:15:19Z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26849944-aef8-4dbf-bc3e-c2245240b035</vt:lpwstr>
  </property>
  <property fmtid="{D5CDD505-2E9C-101B-9397-08002B2CF9AE}" pid="8" name="MSIP_Label_929eed6f-34eb-4453-9f97-09510b9b219f_ContentBits">
    <vt:lpwstr>0</vt:lpwstr>
  </property>
  <property fmtid="{D5CDD505-2E9C-101B-9397-08002B2CF9AE}" pid="9" name="MSIP_Label_929eed6f-34eb-4453-9f97-09510b9b219f_Tag">
    <vt:lpwstr>10, 3, 0, 1</vt:lpwstr>
  </property>
</Properties>
</file>